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6447" r:id="rId3"/>
    <p:sldId id="6430" r:id="rId4"/>
    <p:sldId id="6448" r:id="rId5"/>
    <p:sldId id="6441" r:id="rId6"/>
    <p:sldId id="6442" r:id="rId7"/>
    <p:sldId id="6443" r:id="rId8"/>
    <p:sldId id="6434" r:id="rId9"/>
    <p:sldId id="6435" r:id="rId10"/>
    <p:sldId id="6444" r:id="rId11"/>
    <p:sldId id="6456" r:id="rId12"/>
    <p:sldId id="6457" r:id="rId13"/>
    <p:sldId id="6458" r:id="rId14"/>
    <p:sldId id="6450" r:id="rId15"/>
    <p:sldId id="6453" r:id="rId16"/>
    <p:sldId id="6454" r:id="rId17"/>
    <p:sldId id="6455" r:id="rId18"/>
    <p:sldId id="6431" r:id="rId19"/>
    <p:sldId id="6433" r:id="rId20"/>
    <p:sldId id="6445" r:id="rId21"/>
    <p:sldId id="6436" r:id="rId22"/>
    <p:sldId id="6437" r:id="rId23"/>
    <p:sldId id="6446" r:id="rId24"/>
    <p:sldId id="6440" r:id="rId25"/>
    <p:sldId id="6412" r:id="rId26"/>
    <p:sldId id="6387" r:id="rId27"/>
    <p:sldId id="6438" r:id="rId28"/>
    <p:sldId id="6439" r:id="rId29"/>
    <p:sldId id="6394" r:id="rId3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454993-5F9F-409F-B951-60673957A99A}" v="2" dt="2025-09-15T05:56:04.8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4" d="100"/>
          <a:sy n="84" d="100"/>
        </p:scale>
        <p:origin x="1632" y="5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tto Favén" userId="ed713ed9-d361-48cb-9aec-50d9674b7de0" providerId="ADAL" clId="{3D9A63C2-056C-47C1-AD5F-A523D44F79E4}"/>
    <pc:docChg chg="addSld modSld">
      <pc:chgData name="Otto Favén" userId="ed713ed9-d361-48cb-9aec-50d9674b7de0" providerId="ADAL" clId="{3D9A63C2-056C-47C1-AD5F-A523D44F79E4}" dt="2025-09-15T05:56:04.828" v="5"/>
      <pc:docMkLst>
        <pc:docMk/>
      </pc:docMkLst>
      <pc:sldChg chg="addSp modSp">
        <pc:chgData name="Otto Favén" userId="ed713ed9-d361-48cb-9aec-50d9674b7de0" providerId="ADAL" clId="{3D9A63C2-056C-47C1-AD5F-A523D44F79E4}" dt="2025-09-11T11:54:47.772" v="1"/>
        <pc:sldMkLst>
          <pc:docMk/>
          <pc:sldMk cId="1056650011" sldId="6387"/>
        </pc:sldMkLst>
      </pc:sldChg>
      <pc:sldChg chg="modSp mod">
        <pc:chgData name="Otto Favén" userId="ed713ed9-d361-48cb-9aec-50d9674b7de0" providerId="ADAL" clId="{3D9A63C2-056C-47C1-AD5F-A523D44F79E4}" dt="2025-09-11T07:22:04.429" v="0" actId="1076"/>
        <pc:sldMkLst>
          <pc:docMk/>
          <pc:sldMk cId="2624410808" sldId="6430"/>
        </pc:sldMkLst>
        <pc:picChg chg="mod">
          <ac:chgData name="Otto Favén" userId="ed713ed9-d361-48cb-9aec-50d9674b7de0" providerId="ADAL" clId="{3D9A63C2-056C-47C1-AD5F-A523D44F79E4}" dt="2025-09-11T07:22:04.429" v="0" actId="1076"/>
          <ac:picMkLst>
            <pc:docMk/>
            <pc:sldMk cId="2624410808" sldId="6430"/>
            <ac:picMk id="139" creationId="{9C1D566A-E2F6-534E-CF97-D21F068F235D}"/>
          </ac:picMkLst>
        </pc:picChg>
      </pc:sldChg>
      <pc:sldChg chg="modSp mod">
        <pc:chgData name="Otto Favén" userId="ed713ed9-d361-48cb-9aec-50d9674b7de0" providerId="ADAL" clId="{3D9A63C2-056C-47C1-AD5F-A523D44F79E4}" dt="2025-09-14T17:40:55.030" v="3" actId="20577"/>
        <pc:sldMkLst>
          <pc:docMk/>
          <pc:sldMk cId="1499851094" sldId="6442"/>
        </pc:sldMkLst>
        <pc:spChg chg="mod">
          <ac:chgData name="Otto Favén" userId="ed713ed9-d361-48cb-9aec-50d9674b7de0" providerId="ADAL" clId="{3D9A63C2-056C-47C1-AD5F-A523D44F79E4}" dt="2025-09-14T17:40:55.030" v="3" actId="20577"/>
          <ac:spMkLst>
            <pc:docMk/>
            <pc:sldMk cId="1499851094" sldId="6442"/>
            <ac:spMk id="5" creationId="{EC92080C-7B65-187F-9196-49A3518ACCBE}"/>
          </ac:spMkLst>
        </pc:spChg>
      </pc:sldChg>
      <pc:sldChg chg="add">
        <pc:chgData name="Otto Favén" userId="ed713ed9-d361-48cb-9aec-50d9674b7de0" providerId="ADAL" clId="{3D9A63C2-056C-47C1-AD5F-A523D44F79E4}" dt="2025-09-15T05:54:32.268" v="4"/>
        <pc:sldMkLst>
          <pc:docMk/>
          <pc:sldMk cId="3751103728" sldId="6450"/>
        </pc:sldMkLst>
      </pc:sldChg>
      <pc:sldChg chg="add">
        <pc:chgData name="Otto Favén" userId="ed713ed9-d361-48cb-9aec-50d9674b7de0" providerId="ADAL" clId="{3D9A63C2-056C-47C1-AD5F-A523D44F79E4}" dt="2025-09-15T05:54:32.268" v="4"/>
        <pc:sldMkLst>
          <pc:docMk/>
          <pc:sldMk cId="3903261162" sldId="6453"/>
        </pc:sldMkLst>
      </pc:sldChg>
      <pc:sldChg chg="add">
        <pc:chgData name="Otto Favén" userId="ed713ed9-d361-48cb-9aec-50d9674b7de0" providerId="ADAL" clId="{3D9A63C2-056C-47C1-AD5F-A523D44F79E4}" dt="2025-09-15T05:54:32.268" v="4"/>
        <pc:sldMkLst>
          <pc:docMk/>
          <pc:sldMk cId="1617063913" sldId="6454"/>
        </pc:sldMkLst>
      </pc:sldChg>
      <pc:sldChg chg="add">
        <pc:chgData name="Otto Favén" userId="ed713ed9-d361-48cb-9aec-50d9674b7de0" providerId="ADAL" clId="{3D9A63C2-056C-47C1-AD5F-A523D44F79E4}" dt="2025-09-15T05:54:32.268" v="4"/>
        <pc:sldMkLst>
          <pc:docMk/>
          <pc:sldMk cId="3816591244" sldId="6455"/>
        </pc:sldMkLst>
      </pc:sldChg>
      <pc:sldChg chg="add">
        <pc:chgData name="Otto Favén" userId="ed713ed9-d361-48cb-9aec-50d9674b7de0" providerId="ADAL" clId="{3D9A63C2-056C-47C1-AD5F-A523D44F79E4}" dt="2025-09-15T05:56:04.828" v="5"/>
        <pc:sldMkLst>
          <pc:docMk/>
          <pc:sldMk cId="2846953400" sldId="6456"/>
        </pc:sldMkLst>
      </pc:sldChg>
      <pc:sldChg chg="add">
        <pc:chgData name="Otto Favén" userId="ed713ed9-d361-48cb-9aec-50d9674b7de0" providerId="ADAL" clId="{3D9A63C2-056C-47C1-AD5F-A523D44F79E4}" dt="2025-09-15T05:56:04.828" v="5"/>
        <pc:sldMkLst>
          <pc:docMk/>
          <pc:sldMk cId="1407289749" sldId="6457"/>
        </pc:sldMkLst>
      </pc:sldChg>
      <pc:sldChg chg="add">
        <pc:chgData name="Otto Favén" userId="ed713ed9-d361-48cb-9aec-50d9674b7de0" providerId="ADAL" clId="{3D9A63C2-056C-47C1-AD5F-A523D44F79E4}" dt="2025-09-15T05:56:04.828" v="5"/>
        <pc:sldMkLst>
          <pc:docMk/>
          <pc:sldMk cId="45546464" sldId="64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194F6-C4E5-4A5E-88E4-29E76792CDFA}" type="datetimeFigureOut">
              <a:rPr lang="fi-FI" smtClean="0"/>
              <a:t>11.9.2025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FFA88D-3B26-4B00-B9A1-DBF91E0D7D50}" type="slidenum">
              <a:rPr lang="fi-FI" smtClean="0"/>
              <a:t>‹#›</a:t>
            </a:fld>
            <a:endParaRPr lang="fi-FI"/>
          </a:p>
        </p:txBody>
      </p:sp>
    </p:spTree>
    <p:extLst>
      <p:ext uri="{BB962C8B-B14F-4D97-AF65-F5344CB8AC3E}">
        <p14:creationId xmlns:p14="http://schemas.microsoft.com/office/powerpoint/2010/main" val="283124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63e3b1d5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Today I don’t want to be so long. But because is new school year and so many new </a:t>
            </a:r>
            <a:r>
              <a:rPr lang="en-US" err="1"/>
              <a:t>athlets</a:t>
            </a:r>
            <a:r>
              <a:rPr lang="en-US"/>
              <a:t> in </a:t>
            </a:r>
            <a:r>
              <a:rPr lang="en-US" err="1"/>
              <a:t>Urhea</a:t>
            </a:r>
            <a:r>
              <a:rPr lang="en-US"/>
              <a:t> we need to go thru some thigs the same as last year. Some changes already in gym program. U23 can do their own program. (test period). Plan need to be presented and tracked. If not we will go back.</a:t>
            </a:r>
            <a:endParaRPr lang="en-US">
              <a:solidFill>
                <a:srgbClr val="444444"/>
              </a:solidFill>
            </a:endParaRPr>
          </a:p>
          <a:p>
            <a:pPr>
              <a:buNone/>
            </a:pPr>
            <a:r>
              <a:rPr lang="en-US"/>
              <a:t>Really didn’t want to be negative, but we need to be realistic. </a:t>
            </a:r>
            <a:endParaRPr lang="en-US">
              <a:solidFill>
                <a:srgbClr val="444444"/>
              </a:solidFill>
            </a:endParaRPr>
          </a:p>
          <a:p>
            <a:pPr>
              <a:buNone/>
            </a:pPr>
            <a:r>
              <a:rPr lang="en-US"/>
              <a:t>In sport athletes needs to preform every year, so </a:t>
            </a:r>
            <a:r>
              <a:rPr lang="en-US" err="1"/>
              <a:t>steping</a:t>
            </a:r>
            <a:r>
              <a:rPr lang="en-US"/>
              <a:t> down a bit, results go down even more.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35A5EE33-663E-79F0-FF1B-5FDC244AE4C7}"/>
            </a:ext>
          </a:extLst>
        </p:cNvPr>
        <p:cNvGrpSpPr/>
        <p:nvPr/>
      </p:nvGrpSpPr>
      <p:grpSpPr>
        <a:xfrm>
          <a:off x="0" y="0"/>
          <a:ext cx="0" cy="0"/>
          <a:chOff x="0" y="0"/>
          <a:chExt cx="0" cy="0"/>
        </a:xfrm>
      </p:grpSpPr>
      <p:sp>
        <p:nvSpPr>
          <p:cNvPr id="59" name="Google Shape;59;g2c63e3b1d52_0_6:notes">
            <a:extLst>
              <a:ext uri="{FF2B5EF4-FFF2-40B4-BE49-F238E27FC236}">
                <a16:creationId xmlns:a16="http://schemas.microsoft.com/office/drawing/2014/main" id="{13ACB44A-6FED-F636-1352-EB2523B095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a:extLst>
              <a:ext uri="{FF2B5EF4-FFF2-40B4-BE49-F238E27FC236}">
                <a16:creationId xmlns:a16="http://schemas.microsoft.com/office/drawing/2014/main" id="{695A1770-D7A5-74E4-5AD0-010B2F5323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Today I don’t want to be so long. But because is new school year and so many new </a:t>
            </a:r>
            <a:r>
              <a:rPr lang="en-US" err="1"/>
              <a:t>athlets</a:t>
            </a:r>
            <a:r>
              <a:rPr lang="en-US"/>
              <a:t> in </a:t>
            </a:r>
            <a:r>
              <a:rPr lang="en-US" err="1"/>
              <a:t>Urhea</a:t>
            </a:r>
            <a:r>
              <a:rPr lang="en-US"/>
              <a:t> we need to go thru some thigs the same as last year. Some changes already in gym program. U23 can do their own program. (test period). Plan need to be presented and tracked. If not we will go back.</a:t>
            </a:r>
            <a:endParaRPr lang="en-US">
              <a:solidFill>
                <a:srgbClr val="444444"/>
              </a:solidFill>
            </a:endParaRPr>
          </a:p>
          <a:p>
            <a:pPr>
              <a:buNone/>
            </a:pPr>
            <a:r>
              <a:rPr lang="en-US"/>
              <a:t>Really didn’t want to be negative, but we need to be realistic. </a:t>
            </a:r>
            <a:endParaRPr lang="en-US">
              <a:solidFill>
                <a:srgbClr val="444444"/>
              </a:solidFill>
            </a:endParaRPr>
          </a:p>
          <a:p>
            <a:pPr>
              <a:buNone/>
            </a:pPr>
            <a:r>
              <a:rPr lang="en-US"/>
              <a:t>In sport athletes needs to preform every year, so </a:t>
            </a:r>
            <a:r>
              <a:rPr lang="en-US" err="1"/>
              <a:t>steping</a:t>
            </a:r>
            <a:r>
              <a:rPr lang="en-US"/>
              <a:t> down a bit, results go down even more.</a:t>
            </a:r>
            <a:endParaRPr/>
          </a:p>
        </p:txBody>
      </p:sp>
    </p:spTree>
    <p:extLst>
      <p:ext uri="{BB962C8B-B14F-4D97-AF65-F5344CB8AC3E}">
        <p14:creationId xmlns:p14="http://schemas.microsoft.com/office/powerpoint/2010/main" val="140623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F6E60BC-B436-102A-708F-AC1CE14483C0}"/>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F67725BB-3718-C36A-890F-2F0BF2D3F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2DBF462A-5035-F6FC-DCA5-ADE48A5924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71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47A12C4E-57BD-6A87-E24F-BC6C0C789FC0}"/>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8F133E71-BD29-63BD-9561-598EC80236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FDAF6F1B-9AEC-EE16-480E-2BD271F4B3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43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433EEF3-A32B-3BA2-1572-5692EB6E1F2C}"/>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DFCDEFB0-46E2-DF97-9ED4-21CC844352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B919D408-E794-9F23-63F9-7305C18453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09087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47A12C4E-57BD-6A87-E24F-BC6C0C789FC0}"/>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8F133E71-BD29-63BD-9561-598EC80236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FDAF6F1B-9AEC-EE16-480E-2BD271F4B3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8432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9DBB901-7102-3C9F-2812-2D66B5B521DA}"/>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165D45C8-D004-E743-A96E-69CFDBC92E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7980EBF2-B521-729C-ED5F-86F7CC601B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7057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F6E60BC-B436-102A-708F-AC1CE14483C0}"/>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F67725BB-3718-C36A-890F-2F0BF2D3F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2DBF462A-5035-F6FC-DCA5-ADE48A5924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71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9D9BA2A-850A-71B9-E0E6-6FFABC7B7C5E}"/>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1E67F43A-1DB9-C3B8-6E5B-6F49637506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6110DB96-D876-26F3-6A6B-91AE46EE1FB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5351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B65BB48C-575C-EE8C-FF38-3F1F297840F3}"/>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506F8580-A0AC-C78A-01C3-7420ACF6BE7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AE5BEB12-8961-AAE7-4E5A-15BD4A741F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9657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BFC8B40B-6516-BD00-0936-96BDDD954BAE}"/>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3C629E12-99FC-8607-745D-7E0CDEB38F9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9BB65FC0-A596-90BE-7E4F-7D12A4EC96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872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9301D1ED-60C9-B92D-1240-F36C4311F423}"/>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CC9BADEF-EB1D-FAB4-F87F-B206F3D95E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0752E140-4ABE-8C48-E534-308143941D5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925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A889F4B7-0032-79D7-EABB-3A6F179F81DA}"/>
            </a:ext>
          </a:extLst>
        </p:cNvPr>
        <p:cNvGrpSpPr/>
        <p:nvPr/>
      </p:nvGrpSpPr>
      <p:grpSpPr>
        <a:xfrm>
          <a:off x="0" y="0"/>
          <a:ext cx="0" cy="0"/>
          <a:chOff x="0" y="0"/>
          <a:chExt cx="0" cy="0"/>
        </a:xfrm>
      </p:grpSpPr>
      <p:sp>
        <p:nvSpPr>
          <p:cNvPr id="59" name="Google Shape;59;g2c63e3b1d52_0_6:notes">
            <a:extLst>
              <a:ext uri="{FF2B5EF4-FFF2-40B4-BE49-F238E27FC236}">
                <a16:creationId xmlns:a16="http://schemas.microsoft.com/office/drawing/2014/main" id="{43D8C0EE-8ECD-46AE-D623-296190476DA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a:extLst>
              <a:ext uri="{FF2B5EF4-FFF2-40B4-BE49-F238E27FC236}">
                <a16:creationId xmlns:a16="http://schemas.microsoft.com/office/drawing/2014/main" id="{896028DE-45D1-CB73-615B-F9314C9760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Today I don’t want to be so long. But because is new school year and so many new </a:t>
            </a:r>
            <a:r>
              <a:rPr lang="en-US" err="1"/>
              <a:t>athlets</a:t>
            </a:r>
            <a:r>
              <a:rPr lang="en-US"/>
              <a:t> in </a:t>
            </a:r>
            <a:r>
              <a:rPr lang="en-US" err="1"/>
              <a:t>Urhea</a:t>
            </a:r>
            <a:r>
              <a:rPr lang="en-US"/>
              <a:t> we need to go thru some thigs the same as last year. Some changes already in gym program. U23 can do their own program. (test period). Plan need to be presented and tracked. If not we will go back.</a:t>
            </a:r>
            <a:endParaRPr lang="en-US">
              <a:solidFill>
                <a:srgbClr val="444444"/>
              </a:solidFill>
            </a:endParaRPr>
          </a:p>
          <a:p>
            <a:pPr>
              <a:buNone/>
            </a:pPr>
            <a:r>
              <a:rPr lang="en-US"/>
              <a:t>Really didn’t want to be negative, but we need to be realistic. </a:t>
            </a:r>
            <a:endParaRPr lang="en-US">
              <a:solidFill>
                <a:srgbClr val="444444"/>
              </a:solidFill>
            </a:endParaRPr>
          </a:p>
          <a:p>
            <a:pPr>
              <a:buNone/>
            </a:pPr>
            <a:r>
              <a:rPr lang="en-US"/>
              <a:t>In sport athletes needs to preform every year, so </a:t>
            </a:r>
            <a:r>
              <a:rPr lang="en-US" err="1"/>
              <a:t>steping</a:t>
            </a:r>
            <a:r>
              <a:rPr lang="en-US"/>
              <a:t> down a bit, results go down even more.</a:t>
            </a:r>
            <a:endParaRPr/>
          </a:p>
        </p:txBody>
      </p:sp>
    </p:spTree>
    <p:extLst>
      <p:ext uri="{BB962C8B-B14F-4D97-AF65-F5344CB8AC3E}">
        <p14:creationId xmlns:p14="http://schemas.microsoft.com/office/powerpoint/2010/main" val="1465727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171E354-F263-FE98-E8D1-51B67F31031F}"/>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93C261BB-305C-CBBE-1B8B-87CDB408A6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E3124D20-0E06-FBE9-3CB4-3043237596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663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FD70195-6140-030F-0C56-C9B9DD563610}"/>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B96B9D80-E67D-D14D-2AA9-050B1CB8C0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50EF8FCA-083F-192B-3C78-D9FAB94AC4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377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79AEF2FC-41E3-731F-4E04-14BED8ED1EBF}"/>
            </a:ext>
          </a:extLst>
        </p:cNvPr>
        <p:cNvGrpSpPr/>
        <p:nvPr/>
      </p:nvGrpSpPr>
      <p:grpSpPr>
        <a:xfrm>
          <a:off x="0" y="0"/>
          <a:ext cx="0" cy="0"/>
          <a:chOff x="0" y="0"/>
          <a:chExt cx="0" cy="0"/>
        </a:xfrm>
      </p:grpSpPr>
      <p:sp>
        <p:nvSpPr>
          <p:cNvPr id="59" name="Google Shape;59;g2c63e3b1d52_0_6:notes">
            <a:extLst>
              <a:ext uri="{FF2B5EF4-FFF2-40B4-BE49-F238E27FC236}">
                <a16:creationId xmlns:a16="http://schemas.microsoft.com/office/drawing/2014/main" id="{2437C939-89D7-25C0-E6F6-2312723E92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a:extLst>
              <a:ext uri="{FF2B5EF4-FFF2-40B4-BE49-F238E27FC236}">
                <a16:creationId xmlns:a16="http://schemas.microsoft.com/office/drawing/2014/main" id="{ED836805-F177-6130-CC08-92199A2F5C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Today I don’t want to be so long. But because is new school year and so many new </a:t>
            </a:r>
            <a:r>
              <a:rPr lang="en-US" err="1"/>
              <a:t>athlets</a:t>
            </a:r>
            <a:r>
              <a:rPr lang="en-US"/>
              <a:t> in </a:t>
            </a:r>
            <a:r>
              <a:rPr lang="en-US" err="1"/>
              <a:t>Urhea</a:t>
            </a:r>
            <a:r>
              <a:rPr lang="en-US"/>
              <a:t> we need to go thru some thigs the same as last year. Some changes already in gym program. U23 can do their own program. (test period). Plan need to be presented and tracked. If not we will go back.</a:t>
            </a:r>
            <a:endParaRPr lang="en-US">
              <a:solidFill>
                <a:srgbClr val="444444"/>
              </a:solidFill>
            </a:endParaRPr>
          </a:p>
          <a:p>
            <a:pPr>
              <a:buNone/>
            </a:pPr>
            <a:r>
              <a:rPr lang="en-US"/>
              <a:t>Really didn’t want to be negative, but we need to be realistic. </a:t>
            </a:r>
            <a:endParaRPr lang="en-US">
              <a:solidFill>
                <a:srgbClr val="444444"/>
              </a:solidFill>
            </a:endParaRPr>
          </a:p>
          <a:p>
            <a:pPr>
              <a:buNone/>
            </a:pPr>
            <a:r>
              <a:rPr lang="en-US"/>
              <a:t>In sport athletes needs to preform every year, so </a:t>
            </a:r>
            <a:r>
              <a:rPr lang="en-US" err="1"/>
              <a:t>steping</a:t>
            </a:r>
            <a:r>
              <a:rPr lang="en-US"/>
              <a:t> down a bit, results go down even more.</a:t>
            </a:r>
            <a:endParaRPr/>
          </a:p>
        </p:txBody>
      </p:sp>
    </p:spTree>
    <p:extLst>
      <p:ext uri="{BB962C8B-B14F-4D97-AF65-F5344CB8AC3E}">
        <p14:creationId xmlns:p14="http://schemas.microsoft.com/office/powerpoint/2010/main" val="661366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63e3b1d5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en-GB">
                <a:solidFill>
                  <a:srgbClr val="202122"/>
                </a:solidFill>
              </a:rPr>
              <a:t>According to Ringelmann, groups fail to reach their full potential because various interpersonal processes detract from the group’s overall proficiency. Namely, two distinct processes have been identified as potential sources for </a:t>
            </a:r>
            <a:r>
              <a:rPr lang="en-GB" err="1">
                <a:solidFill>
                  <a:srgbClr val="202122"/>
                </a:solidFill>
              </a:rPr>
              <a:t>thereduced</a:t>
            </a:r>
            <a:r>
              <a:rPr lang="en-GB">
                <a:solidFill>
                  <a:srgbClr val="202122"/>
                </a:solidFill>
              </a:rPr>
              <a:t> productivity of groups: loss of motivation, and coordination problems.</a:t>
            </a:r>
          </a:p>
          <a:p>
            <a:r>
              <a:rPr lang="en-GB">
                <a:solidFill>
                  <a:srgbClr val="202122"/>
                </a:solidFill>
              </a:rPr>
              <a:t>What you prefer?</a:t>
            </a:r>
          </a:p>
          <a:p>
            <a:pPr marL="285750" indent="-285750">
              <a:buFont typeface="Calibri,Sans-Serif"/>
              <a:buChar char="-"/>
            </a:pPr>
            <a:r>
              <a:rPr lang="en-US">
                <a:solidFill>
                  <a:srgbClr val="595959"/>
                </a:solidFill>
              </a:rPr>
              <a:t>Come from small group. Still remember 2018. They count hoe many on training. Just so show the number. Number is not so important. </a:t>
            </a:r>
            <a:endParaRPr lang="en-US">
              <a:solidFill>
                <a:srgbClr val="444444"/>
              </a:solidFill>
            </a:endParaRPr>
          </a:p>
          <a:p>
            <a:pPr marL="285750" indent="-285750">
              <a:buFont typeface="Calibri,Sans-Serif"/>
              <a:buChar char="-"/>
            </a:pPr>
            <a:r>
              <a:rPr lang="en-US">
                <a:solidFill>
                  <a:srgbClr val="595959"/>
                </a:solidFill>
              </a:rPr>
              <a:t>Because we need to have the best conditions for those who are </a:t>
            </a:r>
            <a:r>
              <a:rPr lang="en-US" err="1">
                <a:solidFill>
                  <a:srgbClr val="595959"/>
                </a:solidFill>
              </a:rPr>
              <a:t>profesional</a:t>
            </a:r>
            <a:r>
              <a:rPr lang="en-US">
                <a:solidFill>
                  <a:srgbClr val="595959"/>
                </a:solidFill>
              </a:rPr>
              <a:t> (train extra), do more then planned.</a:t>
            </a:r>
            <a:endParaRPr lang="en-US" err="1">
              <a:solidFill>
                <a:srgbClr val="444444"/>
              </a:solidFill>
            </a:endParaRPr>
          </a:p>
          <a:p>
            <a:endParaRPr lang="en-GB">
              <a:solidFill>
                <a:srgbClr val="202122"/>
              </a:solidFill>
            </a:endParaRPr>
          </a:p>
        </p:txBody>
      </p:sp>
    </p:spTree>
    <p:extLst>
      <p:ext uri="{BB962C8B-B14F-4D97-AF65-F5344CB8AC3E}">
        <p14:creationId xmlns:p14="http://schemas.microsoft.com/office/powerpoint/2010/main" val="1370664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c63e3b1d52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c63e3b1d52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36028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D6DD9A90-D457-14F5-D609-7BC579297D58}"/>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CF68AB47-1DF3-59AB-2DBE-6A323CFEA7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135C7344-60D4-B6E3-24DC-A9CCDF844F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478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C76744D0-BE61-FB0D-734C-04068DB8F8C9}"/>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199A08E7-266F-E12E-910B-E3761CCEC2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5AC9887C-1182-73DE-AE22-BF2ECF0019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29023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c63e3b1d5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FC5A0273-03F2-BE24-F0F9-D785FAC5E8C4}"/>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63CC744F-0CAB-123E-2948-22037C36D6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931F2A19-47C6-F535-8680-DC10753BE9F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3054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E4CE98F1-6008-2988-2052-E76DBFE70094}"/>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75E72AFE-0F6A-D099-F9A5-0F9072BC76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8807DC9B-AF22-E32F-0FC3-56D041F489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854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D8C2F3AD-3AFF-96E2-6F95-079E9701D3D1}"/>
            </a:ext>
          </a:extLst>
        </p:cNvPr>
        <p:cNvGrpSpPr/>
        <p:nvPr/>
      </p:nvGrpSpPr>
      <p:grpSpPr>
        <a:xfrm>
          <a:off x="0" y="0"/>
          <a:ext cx="0" cy="0"/>
          <a:chOff x="0" y="0"/>
          <a:chExt cx="0" cy="0"/>
        </a:xfrm>
      </p:grpSpPr>
      <p:sp>
        <p:nvSpPr>
          <p:cNvPr id="59" name="Google Shape;59;g2c63e3b1d52_0_6:notes">
            <a:extLst>
              <a:ext uri="{FF2B5EF4-FFF2-40B4-BE49-F238E27FC236}">
                <a16:creationId xmlns:a16="http://schemas.microsoft.com/office/drawing/2014/main" id="{8482929C-90E9-45D3-7297-75BE970963D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a:extLst>
              <a:ext uri="{FF2B5EF4-FFF2-40B4-BE49-F238E27FC236}">
                <a16:creationId xmlns:a16="http://schemas.microsoft.com/office/drawing/2014/main" id="{204F2685-509E-3DF7-E17E-CA6453A060B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5619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2FFA88D-3B26-4B00-B9A1-DBF91E0D7D50}" type="slidenum">
              <a:rPr lang="fi-FI" smtClean="0"/>
              <a:t>6</a:t>
            </a:fld>
            <a:endParaRPr lang="fi-FI"/>
          </a:p>
        </p:txBody>
      </p:sp>
    </p:spTree>
    <p:extLst>
      <p:ext uri="{BB962C8B-B14F-4D97-AF65-F5344CB8AC3E}">
        <p14:creationId xmlns:p14="http://schemas.microsoft.com/office/powerpoint/2010/main" val="204520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2F952276-406C-B6F8-701E-0549C69AC7CD}"/>
            </a:ext>
          </a:extLst>
        </p:cNvPr>
        <p:cNvGrpSpPr/>
        <p:nvPr/>
      </p:nvGrpSpPr>
      <p:grpSpPr>
        <a:xfrm>
          <a:off x="0" y="0"/>
          <a:ext cx="0" cy="0"/>
          <a:chOff x="0" y="0"/>
          <a:chExt cx="0" cy="0"/>
        </a:xfrm>
      </p:grpSpPr>
      <p:sp>
        <p:nvSpPr>
          <p:cNvPr id="59" name="Google Shape;59;g2c63e3b1d52_0_6:notes">
            <a:extLst>
              <a:ext uri="{FF2B5EF4-FFF2-40B4-BE49-F238E27FC236}">
                <a16:creationId xmlns:a16="http://schemas.microsoft.com/office/drawing/2014/main" id="{301EB914-AB60-CBE2-CF92-46F5AC0E48A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c63e3b1d52_0_6:notes">
            <a:extLst>
              <a:ext uri="{FF2B5EF4-FFF2-40B4-BE49-F238E27FC236}">
                <a16:creationId xmlns:a16="http://schemas.microsoft.com/office/drawing/2014/main" id="{D8EE065D-30A2-17C3-9003-3B17066DFC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Today I don’t want to be so long. But because is new school year and so many new </a:t>
            </a:r>
            <a:r>
              <a:rPr lang="en-US" err="1"/>
              <a:t>athlets</a:t>
            </a:r>
            <a:r>
              <a:rPr lang="en-US"/>
              <a:t> in </a:t>
            </a:r>
            <a:r>
              <a:rPr lang="en-US" err="1"/>
              <a:t>Urhea</a:t>
            </a:r>
            <a:r>
              <a:rPr lang="en-US"/>
              <a:t> we need to go thru some thigs the same as last year. Some changes already in gym program. U23 can do their own program. (test period). Plan need to be presented and tracked. If not we will go back.</a:t>
            </a:r>
            <a:endParaRPr lang="en-US">
              <a:solidFill>
                <a:srgbClr val="444444"/>
              </a:solidFill>
            </a:endParaRPr>
          </a:p>
          <a:p>
            <a:pPr>
              <a:buNone/>
            </a:pPr>
            <a:r>
              <a:rPr lang="en-US"/>
              <a:t>Really didn’t want to be negative, but we need to be realistic. </a:t>
            </a:r>
            <a:endParaRPr lang="en-US">
              <a:solidFill>
                <a:srgbClr val="444444"/>
              </a:solidFill>
            </a:endParaRPr>
          </a:p>
          <a:p>
            <a:pPr>
              <a:buNone/>
            </a:pPr>
            <a:r>
              <a:rPr lang="en-US"/>
              <a:t>In sport athletes needs to preform every year, so </a:t>
            </a:r>
            <a:r>
              <a:rPr lang="en-US" err="1"/>
              <a:t>steping</a:t>
            </a:r>
            <a:r>
              <a:rPr lang="en-US"/>
              <a:t> down a bit, results go down even more.</a:t>
            </a:r>
            <a:endParaRPr/>
          </a:p>
        </p:txBody>
      </p:sp>
    </p:spTree>
    <p:extLst>
      <p:ext uri="{BB962C8B-B14F-4D97-AF65-F5344CB8AC3E}">
        <p14:creationId xmlns:p14="http://schemas.microsoft.com/office/powerpoint/2010/main" val="2755429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433EEF3-A32B-3BA2-1572-5692EB6E1F2C}"/>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DFCDEFB0-46E2-DF97-9ED4-21CC8443524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B919D408-E794-9F23-63F9-7305C18453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9087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5F6E60BC-B436-102A-708F-AC1CE14483C0}"/>
            </a:ext>
          </a:extLst>
        </p:cNvPr>
        <p:cNvGrpSpPr/>
        <p:nvPr/>
      </p:nvGrpSpPr>
      <p:grpSpPr>
        <a:xfrm>
          <a:off x="0" y="0"/>
          <a:ext cx="0" cy="0"/>
          <a:chOff x="0" y="0"/>
          <a:chExt cx="0" cy="0"/>
        </a:xfrm>
      </p:grpSpPr>
      <p:sp>
        <p:nvSpPr>
          <p:cNvPr id="132" name="Google Shape;132;g2c63e3b1d52_0_277:notes">
            <a:extLst>
              <a:ext uri="{FF2B5EF4-FFF2-40B4-BE49-F238E27FC236}">
                <a16:creationId xmlns:a16="http://schemas.microsoft.com/office/drawing/2014/main" id="{F67725BB-3718-C36A-890F-2F0BF2D3F87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c63e3b1d52_0_277:notes">
            <a:extLst>
              <a:ext uri="{FF2B5EF4-FFF2-40B4-BE49-F238E27FC236}">
                <a16:creationId xmlns:a16="http://schemas.microsoft.com/office/drawing/2014/main" id="{2DBF462A-5035-F6FC-DCA5-ADE48A5924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47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055564-DFD8-B7A4-1293-57CBD31819B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AFF06649-760B-9029-5F55-EAC9F9E018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7307126-8610-6FBA-8C58-C2E4DD436EB0}"/>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5" name="Alatunnisteen paikkamerkki 4">
            <a:extLst>
              <a:ext uri="{FF2B5EF4-FFF2-40B4-BE49-F238E27FC236}">
                <a16:creationId xmlns:a16="http://schemas.microsoft.com/office/drawing/2014/main" id="{7D210C91-01C6-CC16-695D-90C7FCF61D6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1F9F2AA-8B34-79DA-0C34-E851E2CB2F7F}"/>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217921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C9F7DD-847F-11CA-F1C4-CFADF82049BA}"/>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30A7131-6C5A-C99E-1F6B-840C370F4F66}"/>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6932617-5A3C-F49C-0233-EA3F50D51AD0}"/>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5" name="Alatunnisteen paikkamerkki 4">
            <a:extLst>
              <a:ext uri="{FF2B5EF4-FFF2-40B4-BE49-F238E27FC236}">
                <a16:creationId xmlns:a16="http://schemas.microsoft.com/office/drawing/2014/main" id="{69D8D81A-1774-644F-3F83-AF24241827D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E785312-E018-7AC2-5514-46FD25BF383D}"/>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96690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ECDA08D-A1C1-D526-4126-D0B45184C4A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8982B18-85FF-2D95-95CC-4F57FB6B5BAB}"/>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3D219EC-49AA-E36B-4233-D45441221201}"/>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5" name="Alatunnisteen paikkamerkki 4">
            <a:extLst>
              <a:ext uri="{FF2B5EF4-FFF2-40B4-BE49-F238E27FC236}">
                <a16:creationId xmlns:a16="http://schemas.microsoft.com/office/drawing/2014/main" id="{4BDD1C4A-874A-F0FD-C33A-FBEB65ECD3A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865FEC6-40EB-E51D-6DEF-C03B09379971}"/>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8713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46357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4BEBAE-F2F9-47F5-40EC-1AB60E866A9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6E84FF6-5E12-DDF0-E0CD-A21BDD114650}"/>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FFEA065-A7A1-AF91-2A6E-67381D49D1DC}"/>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5" name="Alatunnisteen paikkamerkki 4">
            <a:extLst>
              <a:ext uri="{FF2B5EF4-FFF2-40B4-BE49-F238E27FC236}">
                <a16:creationId xmlns:a16="http://schemas.microsoft.com/office/drawing/2014/main" id="{C6C44997-3EBB-AFDF-0EC7-A8AF7E7DBE5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891ADB-5373-9865-E3B6-201F91A24B51}"/>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94151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248571-419A-B65F-DBBF-DE38FA7832ED}"/>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D3EDDDF-4C81-273F-0DD7-03D441A99D2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2D11188D-874E-D455-B6B5-BD57D0697748}"/>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5" name="Alatunnisteen paikkamerkki 4">
            <a:extLst>
              <a:ext uri="{FF2B5EF4-FFF2-40B4-BE49-F238E27FC236}">
                <a16:creationId xmlns:a16="http://schemas.microsoft.com/office/drawing/2014/main" id="{CD70239B-CDAE-91C7-7899-5F7FC785AC7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8542599-0C53-EB58-7CAD-77C95DD5BE19}"/>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921379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5AAB45-A95A-F5A9-9E0B-9C2F40AAE97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B7BC190-C4DC-70FA-A707-A60B69DC4117}"/>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5FC452BB-BBE2-D313-76CA-09674010D25C}"/>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94E0F8CE-F5D1-A2D6-9209-E3B58791D219}"/>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6" name="Alatunnisteen paikkamerkki 5">
            <a:extLst>
              <a:ext uri="{FF2B5EF4-FFF2-40B4-BE49-F238E27FC236}">
                <a16:creationId xmlns:a16="http://schemas.microsoft.com/office/drawing/2014/main" id="{BFAF712A-8469-3075-19CC-3A1AB550CB5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CE02A8A-8436-0C04-951C-E94DD4B29BFA}"/>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04082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55A18-4D64-AFF0-9305-9B9133E68091}"/>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68F5B6C-7ABC-FDB0-8CFE-12B917C771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B33439B-9BF4-F1F3-D63C-D9A583C42595}"/>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B947C7F-6D40-4760-BB7F-A229F12576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FDC91278-3C1C-5587-0401-D9A3C9C68D47}"/>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F23C2076-36A4-C2C8-BBB8-9DACA73542D5}"/>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8" name="Alatunnisteen paikkamerkki 7">
            <a:extLst>
              <a:ext uri="{FF2B5EF4-FFF2-40B4-BE49-F238E27FC236}">
                <a16:creationId xmlns:a16="http://schemas.microsoft.com/office/drawing/2014/main" id="{52A18AF8-D3C1-800B-CF03-8CA7B4B281AA}"/>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84628DCE-7217-ED2C-FAA2-C385528C20B2}"/>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127291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14923E-7D09-1757-4527-06C8BB82307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CCBF7852-BC1F-238A-298E-9DAD26CA685E}"/>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4" name="Alatunnisteen paikkamerkki 3">
            <a:extLst>
              <a:ext uri="{FF2B5EF4-FFF2-40B4-BE49-F238E27FC236}">
                <a16:creationId xmlns:a16="http://schemas.microsoft.com/office/drawing/2014/main" id="{E0F45CCC-F098-9A9E-C27B-D6C2797EB844}"/>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D5FA859-ACD1-082A-74C0-CC09A1C5EB5F}"/>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78960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7099E07-BDD4-BF97-7D35-42547629657A}"/>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3" name="Alatunnisteen paikkamerkki 2">
            <a:extLst>
              <a:ext uri="{FF2B5EF4-FFF2-40B4-BE49-F238E27FC236}">
                <a16:creationId xmlns:a16="http://schemas.microsoft.com/office/drawing/2014/main" id="{597C7E54-2F39-B664-B450-41B3249EB67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EC7D521-9AD1-D2AD-DBC2-F866FD4A65DE}"/>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394523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1221B7-016D-0102-5313-5EBBCEC6606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2A8D89AC-8FEE-E247-1055-69BD0863B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89E5A8B-4255-932D-75A6-A71F0A3619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2C8F0C1-0C77-BB18-B7B2-B43B9391A3E9}"/>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6" name="Alatunnisteen paikkamerkki 5">
            <a:extLst>
              <a:ext uri="{FF2B5EF4-FFF2-40B4-BE49-F238E27FC236}">
                <a16:creationId xmlns:a16="http://schemas.microsoft.com/office/drawing/2014/main" id="{962B6D54-CD43-2622-3606-FC62BCF36F5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05725F4-424B-4697-ADAB-9985F5EF194A}"/>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1305331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3C6E1A-0855-D267-678C-8BE35B52BF5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96F9F893-5669-21A2-D258-DEAC5FF0A5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9A65DBF-F446-3863-DBB4-27D515A96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30C740E-7E9F-463F-475E-24BAC3B11387}"/>
              </a:ext>
            </a:extLst>
          </p:cNvPr>
          <p:cNvSpPr>
            <a:spLocks noGrp="1"/>
          </p:cNvSpPr>
          <p:nvPr>
            <p:ph type="dt" sz="half" idx="10"/>
          </p:nvPr>
        </p:nvSpPr>
        <p:spPr/>
        <p:txBody>
          <a:bodyPr/>
          <a:lstStyle/>
          <a:p>
            <a:fld id="{66E13D16-B208-496D-815B-50B195892E57}" type="datetimeFigureOut">
              <a:rPr lang="fi-FI" smtClean="0"/>
              <a:t>11.9.2025</a:t>
            </a:fld>
            <a:endParaRPr lang="fi-FI"/>
          </a:p>
        </p:txBody>
      </p:sp>
      <p:sp>
        <p:nvSpPr>
          <p:cNvPr id="6" name="Alatunnisteen paikkamerkki 5">
            <a:extLst>
              <a:ext uri="{FF2B5EF4-FFF2-40B4-BE49-F238E27FC236}">
                <a16:creationId xmlns:a16="http://schemas.microsoft.com/office/drawing/2014/main" id="{20251D67-0979-9177-3FA3-628A8D00A91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6D13880-6174-8AA7-6B17-3568F1EFE4A0}"/>
              </a:ext>
            </a:extLst>
          </p:cNvPr>
          <p:cNvSpPr>
            <a:spLocks noGrp="1"/>
          </p:cNvSpPr>
          <p:nvPr>
            <p:ph type="sldNum" sz="quarter" idx="12"/>
          </p:nvPr>
        </p:nvSpPr>
        <p:spPr/>
        <p:txBody>
          <a:bodyPr/>
          <a:lstStyle/>
          <a:p>
            <a:fld id="{C3ED9597-9BC8-4C5E-92FA-BA95A1F01E18}" type="slidenum">
              <a:rPr lang="fi-FI" smtClean="0"/>
              <a:t>‹#›</a:t>
            </a:fld>
            <a:endParaRPr lang="fi-FI"/>
          </a:p>
        </p:txBody>
      </p:sp>
    </p:spTree>
    <p:extLst>
      <p:ext uri="{BB962C8B-B14F-4D97-AF65-F5344CB8AC3E}">
        <p14:creationId xmlns:p14="http://schemas.microsoft.com/office/powerpoint/2010/main" val="3392662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26092FDC-B436-F0C3-4549-C83E3B0683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4E16713-F4C4-8E85-9665-0B7D4CB6EF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D57E554-6747-8BC0-2824-44BDFA4C6D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6E13D16-B208-496D-815B-50B195892E57}" type="datetimeFigureOut">
              <a:rPr lang="fi-FI" smtClean="0"/>
              <a:t>11.9.2025</a:t>
            </a:fld>
            <a:endParaRPr lang="fi-FI"/>
          </a:p>
        </p:txBody>
      </p:sp>
      <p:sp>
        <p:nvSpPr>
          <p:cNvPr id="5" name="Alatunnisteen paikkamerkki 4">
            <a:extLst>
              <a:ext uri="{FF2B5EF4-FFF2-40B4-BE49-F238E27FC236}">
                <a16:creationId xmlns:a16="http://schemas.microsoft.com/office/drawing/2014/main" id="{78A473B4-BF48-1014-02E8-6A3A6D4E0F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608A2298-16BB-25BA-2001-287F5A2DA9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ED9597-9BC8-4C5E-92FA-BA95A1F01E18}" type="slidenum">
              <a:rPr lang="fi-FI" smtClean="0"/>
              <a:t>‹#›</a:t>
            </a:fld>
            <a:endParaRPr lang="fi-FI"/>
          </a:p>
        </p:txBody>
      </p:sp>
    </p:spTree>
    <p:extLst>
      <p:ext uri="{BB962C8B-B14F-4D97-AF65-F5344CB8AC3E}">
        <p14:creationId xmlns:p14="http://schemas.microsoft.com/office/powerpoint/2010/main" val="236578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t="4028" b="8961"/>
          <a:stretch/>
        </p:blipFill>
        <p:spPr>
          <a:xfrm>
            <a:off x="1" y="0"/>
            <a:ext cx="12192004" cy="6857997"/>
          </a:xfrm>
          <a:prstGeom prst="rect">
            <a:avLst/>
          </a:prstGeom>
          <a:noFill/>
          <a:ln>
            <a:noFill/>
          </a:ln>
        </p:spPr>
      </p:pic>
      <p:pic>
        <p:nvPicPr>
          <p:cNvPr id="65" name="Google Shape;65;p14"/>
          <p:cNvPicPr preferRelativeResize="0"/>
          <p:nvPr/>
        </p:nvPicPr>
        <p:blipFill>
          <a:blip r:embed="rId4">
            <a:alphaModFix/>
          </a:blip>
          <a:stretch>
            <a:fillRect/>
          </a:stretch>
        </p:blipFill>
        <p:spPr>
          <a:xfrm>
            <a:off x="8709734" y="5785567"/>
            <a:ext cx="2381268" cy="563967"/>
          </a:xfrm>
          <a:prstGeom prst="rect">
            <a:avLst/>
          </a:prstGeom>
          <a:noFill/>
          <a:ln>
            <a:noFill/>
          </a:ln>
        </p:spPr>
      </p:pic>
      <p:sp>
        <p:nvSpPr>
          <p:cNvPr id="2" name="Google Shape;55;p13">
            <a:extLst>
              <a:ext uri="{FF2B5EF4-FFF2-40B4-BE49-F238E27FC236}">
                <a16:creationId xmlns:a16="http://schemas.microsoft.com/office/drawing/2014/main" id="{3C2C35D6-A6AF-C7DA-F0B7-407A52436404}"/>
              </a:ext>
            </a:extLst>
          </p:cNvPr>
          <p:cNvSpPr txBox="1"/>
          <p:nvPr/>
        </p:nvSpPr>
        <p:spPr>
          <a:xfrm>
            <a:off x="441656" y="310845"/>
            <a:ext cx="7766481" cy="1037144"/>
          </a:xfrm>
          <a:prstGeom prst="rect">
            <a:avLst/>
          </a:prstGeom>
          <a:noFill/>
          <a:ln>
            <a:noFill/>
          </a:ln>
        </p:spPr>
        <p:txBody>
          <a:bodyPr spcFirstLastPara="1" wrap="square" lIns="121900" tIns="121900" rIns="121900" bIns="121900" anchor="t" anchorCtr="0">
            <a:noAutofit/>
          </a:bodyPr>
          <a:lstStyle/>
          <a:p>
            <a:pPr>
              <a:lnSpc>
                <a:spcPct val="115000"/>
              </a:lnSpc>
            </a:pPr>
            <a:r>
              <a:rPr lang="en" sz="2133" b="1" dirty="0">
                <a:solidFill>
                  <a:srgbClr val="FFFF00"/>
                </a:solidFill>
                <a:latin typeface="Rubik Medium" panose="020B0604020202020204" charset="-79"/>
                <a:ea typeface="Rubik"/>
                <a:cs typeface="Rubik Medium" panose="020B0604020202020204" charset="-79"/>
                <a:sym typeface="Rubik"/>
              </a:rPr>
              <a:t>16.9.2025</a:t>
            </a:r>
          </a:p>
        </p:txBody>
      </p:sp>
      <p:sp>
        <p:nvSpPr>
          <p:cNvPr id="3" name="Google Shape;55;p13">
            <a:extLst>
              <a:ext uri="{FF2B5EF4-FFF2-40B4-BE49-F238E27FC236}">
                <a16:creationId xmlns:a16="http://schemas.microsoft.com/office/drawing/2014/main" id="{A69BCB30-5866-9BAD-820A-5EF75AF06007}"/>
              </a:ext>
            </a:extLst>
          </p:cNvPr>
          <p:cNvSpPr txBox="1"/>
          <p:nvPr/>
        </p:nvSpPr>
        <p:spPr>
          <a:xfrm>
            <a:off x="1852034" y="2584980"/>
            <a:ext cx="8487931" cy="1114417"/>
          </a:xfrm>
          <a:prstGeom prst="rect">
            <a:avLst/>
          </a:prstGeom>
          <a:noFill/>
          <a:ln>
            <a:noFill/>
          </a:ln>
          <a:effectLst>
            <a:outerShdw blurRad="50800" dist="38100" algn="l" rotWithShape="0">
              <a:prstClr val="black">
                <a:alpha val="40000"/>
              </a:prstClr>
            </a:outerShdw>
          </a:effectLst>
        </p:spPr>
        <p:txBody>
          <a:bodyPr spcFirstLastPara="1" wrap="square" lIns="121900" tIns="121900" rIns="121900" bIns="121900" anchor="t" anchorCtr="0">
            <a:noAutofit/>
          </a:bodyPr>
          <a:lstStyle/>
          <a:p>
            <a:pPr defTabSz="1219170">
              <a:lnSpc>
                <a:spcPct val="115000"/>
              </a:lnSpc>
              <a:buClr>
                <a:srgbClr val="000000"/>
              </a:buClr>
              <a:defRPr/>
            </a:pPr>
            <a:r>
              <a:rPr lang="en" sz="5867" b="1" kern="0" dirty="0">
                <a:solidFill>
                  <a:srgbClr val="FFFFFF"/>
                </a:solidFill>
                <a:latin typeface="Rubik Medium"/>
                <a:ea typeface="Rubik"/>
                <a:cs typeface="Rubik Medium"/>
                <a:sym typeface="Rubik"/>
              </a:rPr>
              <a:t>Club coaches meeting </a:t>
            </a:r>
            <a:endParaRPr sz="5867" b="1" kern="0" dirty="0">
              <a:solidFill>
                <a:srgbClr val="FFFFFF"/>
              </a:solidFill>
              <a:latin typeface="Rubik Medium" panose="020B0604020202020204" charset="-79"/>
              <a:ea typeface="Rubik"/>
              <a:cs typeface="Rubik Medium" panose="020B0604020202020204" charset="-79"/>
              <a:sym typeface="Rubi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63A09B04-D4BD-1FE5-F3D0-D84478DB4F76}"/>
            </a:ext>
          </a:extLst>
        </p:cNvPr>
        <p:cNvGrpSpPr/>
        <p:nvPr/>
      </p:nvGrpSpPr>
      <p:grpSpPr>
        <a:xfrm>
          <a:off x="0" y="0"/>
          <a:ext cx="0" cy="0"/>
          <a:chOff x="0" y="0"/>
          <a:chExt cx="0" cy="0"/>
        </a:xfrm>
      </p:grpSpPr>
      <p:pic>
        <p:nvPicPr>
          <p:cNvPr id="62" name="Google Shape;62;p14">
            <a:extLst>
              <a:ext uri="{FF2B5EF4-FFF2-40B4-BE49-F238E27FC236}">
                <a16:creationId xmlns:a16="http://schemas.microsoft.com/office/drawing/2014/main" id="{73226907-770D-6537-0E8C-7F1E0CC400ED}"/>
              </a:ext>
            </a:extLst>
          </p:cNvPr>
          <p:cNvPicPr preferRelativeResize="0"/>
          <p:nvPr/>
        </p:nvPicPr>
        <p:blipFill rotWithShape="1">
          <a:blip r:embed="rId3">
            <a:alphaModFix/>
          </a:blip>
          <a:srcRect t="4028" b="8961"/>
          <a:stretch/>
        </p:blipFill>
        <p:spPr>
          <a:xfrm>
            <a:off x="1" y="0"/>
            <a:ext cx="12192004" cy="6857997"/>
          </a:xfrm>
          <a:prstGeom prst="rect">
            <a:avLst/>
          </a:prstGeom>
          <a:noFill/>
          <a:ln>
            <a:noFill/>
          </a:ln>
        </p:spPr>
      </p:pic>
      <p:pic>
        <p:nvPicPr>
          <p:cNvPr id="65" name="Google Shape;65;p14">
            <a:extLst>
              <a:ext uri="{FF2B5EF4-FFF2-40B4-BE49-F238E27FC236}">
                <a16:creationId xmlns:a16="http://schemas.microsoft.com/office/drawing/2014/main" id="{39D3F0CF-28FF-17AA-1EC2-F8AD14C9E67B}"/>
              </a:ext>
            </a:extLst>
          </p:cNvPr>
          <p:cNvPicPr preferRelativeResize="0"/>
          <p:nvPr/>
        </p:nvPicPr>
        <p:blipFill>
          <a:blip r:embed="rId4">
            <a:alphaModFix/>
          </a:blip>
          <a:stretch>
            <a:fillRect/>
          </a:stretch>
        </p:blipFill>
        <p:spPr>
          <a:xfrm>
            <a:off x="8709734" y="5785567"/>
            <a:ext cx="2381268" cy="563967"/>
          </a:xfrm>
          <a:prstGeom prst="rect">
            <a:avLst/>
          </a:prstGeom>
          <a:noFill/>
          <a:ln>
            <a:noFill/>
          </a:ln>
        </p:spPr>
      </p:pic>
      <p:sp>
        <p:nvSpPr>
          <p:cNvPr id="2" name="Google Shape;55;p13">
            <a:extLst>
              <a:ext uri="{FF2B5EF4-FFF2-40B4-BE49-F238E27FC236}">
                <a16:creationId xmlns:a16="http://schemas.microsoft.com/office/drawing/2014/main" id="{B8DDFA5B-DABA-A6FB-6328-5FB5F0B54885}"/>
              </a:ext>
            </a:extLst>
          </p:cNvPr>
          <p:cNvSpPr txBox="1"/>
          <p:nvPr/>
        </p:nvSpPr>
        <p:spPr>
          <a:xfrm>
            <a:off x="441656" y="310845"/>
            <a:ext cx="7766481" cy="1037144"/>
          </a:xfrm>
          <a:prstGeom prst="rect">
            <a:avLst/>
          </a:prstGeom>
          <a:noFill/>
          <a:ln>
            <a:noFill/>
          </a:ln>
        </p:spPr>
        <p:txBody>
          <a:bodyPr spcFirstLastPara="1" wrap="square" lIns="121900" tIns="121900" rIns="121900" bIns="121900" anchor="t" anchorCtr="0">
            <a:noAutofit/>
          </a:bodyPr>
          <a:lstStyle/>
          <a:p>
            <a:pPr>
              <a:lnSpc>
                <a:spcPct val="115000"/>
              </a:lnSpc>
            </a:pPr>
            <a:r>
              <a:rPr lang="en" sz="2133" b="1" dirty="0">
                <a:solidFill>
                  <a:srgbClr val="FFFF00"/>
                </a:solidFill>
                <a:latin typeface="Rubik Medium" panose="020B0604020202020204" charset="-79"/>
                <a:ea typeface="Rubik"/>
                <a:cs typeface="Rubik Medium" panose="020B0604020202020204" charset="-79"/>
                <a:sym typeface="Rubik"/>
              </a:rPr>
              <a:t>16.9.2025</a:t>
            </a:r>
          </a:p>
        </p:txBody>
      </p:sp>
      <p:sp>
        <p:nvSpPr>
          <p:cNvPr id="3" name="Google Shape;55;p13">
            <a:extLst>
              <a:ext uri="{FF2B5EF4-FFF2-40B4-BE49-F238E27FC236}">
                <a16:creationId xmlns:a16="http://schemas.microsoft.com/office/drawing/2014/main" id="{E1583D6E-D560-1A3D-425C-B29C79F8AF30}"/>
              </a:ext>
            </a:extLst>
          </p:cNvPr>
          <p:cNvSpPr txBox="1"/>
          <p:nvPr/>
        </p:nvSpPr>
        <p:spPr>
          <a:xfrm>
            <a:off x="1852034" y="2584980"/>
            <a:ext cx="8487931" cy="1114417"/>
          </a:xfrm>
          <a:prstGeom prst="rect">
            <a:avLst/>
          </a:prstGeom>
          <a:noFill/>
          <a:ln>
            <a:noFill/>
          </a:ln>
          <a:effectLst>
            <a:outerShdw blurRad="50800" dist="38100" algn="l" rotWithShape="0">
              <a:prstClr val="black">
                <a:alpha val="40000"/>
              </a:prstClr>
            </a:outerShdw>
          </a:effectLst>
        </p:spPr>
        <p:txBody>
          <a:bodyPr spcFirstLastPara="1" wrap="square" lIns="121900" tIns="121900" rIns="121900" bIns="121900" anchor="t" anchorCtr="0">
            <a:noAutofit/>
          </a:bodyPr>
          <a:lstStyle/>
          <a:p>
            <a:pPr defTabSz="1219170">
              <a:lnSpc>
                <a:spcPct val="115000"/>
              </a:lnSpc>
              <a:buClr>
                <a:srgbClr val="000000"/>
              </a:buClr>
              <a:defRPr/>
            </a:pPr>
            <a:r>
              <a:rPr lang="en" sz="3600" b="1" kern="0" dirty="0">
                <a:solidFill>
                  <a:srgbClr val="FFFFFF"/>
                </a:solidFill>
                <a:latin typeface="Rubik Medium"/>
                <a:ea typeface="Rubik"/>
                <a:cs typeface="Rubik Medium"/>
                <a:sym typeface="Rubik"/>
              </a:rPr>
              <a:t>U18: Khirchla Khirchilashvili</a:t>
            </a:r>
            <a:endParaRPr sz="3600" b="1" kern="0" dirty="0">
              <a:solidFill>
                <a:srgbClr val="FFFFFF"/>
              </a:solidFill>
              <a:latin typeface="Rubik Medium" panose="020B0604020202020204" charset="-79"/>
              <a:ea typeface="Rubik"/>
              <a:cs typeface="Rubik Medium" panose="020B0604020202020204" charset="-79"/>
              <a:sym typeface="Rubik"/>
            </a:endParaRPr>
          </a:p>
        </p:txBody>
      </p:sp>
    </p:spTree>
    <p:extLst>
      <p:ext uri="{BB962C8B-B14F-4D97-AF65-F5344CB8AC3E}">
        <p14:creationId xmlns:p14="http://schemas.microsoft.com/office/powerpoint/2010/main" val="135950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7C24C985-B8D5-1CCE-4417-29361C91DEEC}"/>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22615CFF-A334-795C-A92D-9E1496DA9330}"/>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AE87D2C5-841A-D1B2-BC54-B1EF8A73DFC4}"/>
              </a:ext>
            </a:extLst>
          </p:cNvPr>
          <p:cNvPicPr preferRelativeResize="0"/>
          <p:nvPr/>
        </p:nvPicPr>
        <p:blipFill>
          <a:blip r:embed="rId4">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614257F3-F71B-95F8-B443-6741A8E2A856}"/>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U18 – Nimetyt ryhmät</a:t>
            </a:r>
          </a:p>
        </p:txBody>
      </p:sp>
      <p:sp>
        <p:nvSpPr>
          <p:cNvPr id="2" name="Tekstiruutu 1">
            <a:extLst>
              <a:ext uri="{FF2B5EF4-FFF2-40B4-BE49-F238E27FC236}">
                <a16:creationId xmlns:a16="http://schemas.microsoft.com/office/drawing/2014/main" id="{8F2A5468-71D4-3D69-1F39-58A03EDACCED}"/>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B96BE67B-7C1F-7FF4-C093-76851CC0A2FB}"/>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7" name="Tekstiruutu 6">
            <a:extLst>
              <a:ext uri="{FF2B5EF4-FFF2-40B4-BE49-F238E27FC236}">
                <a16:creationId xmlns:a16="http://schemas.microsoft.com/office/drawing/2014/main" id="{A99D66E8-E813-C9B5-5FFC-6A0AD40B8417}"/>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6AD474EC-37E3-1E21-BF7B-9786743A1DBA}"/>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sp>
        <p:nvSpPr>
          <p:cNvPr id="4" name="Suorakulmio 3">
            <a:extLst>
              <a:ext uri="{FF2B5EF4-FFF2-40B4-BE49-F238E27FC236}">
                <a16:creationId xmlns:a16="http://schemas.microsoft.com/office/drawing/2014/main" id="{2124A06B-98AC-6381-F857-BF51C6DF138E}"/>
              </a:ext>
            </a:extLst>
          </p:cNvPr>
          <p:cNvSpPr/>
          <p:nvPr/>
        </p:nvSpPr>
        <p:spPr>
          <a:xfrm>
            <a:off x="2335176" y="1947335"/>
            <a:ext cx="6881707" cy="135392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800" b="1" dirty="0">
                <a:latin typeface="Rubik" pitchFamily="2" charset="-79"/>
                <a:cs typeface="Rubik" pitchFamily="2" charset="-79"/>
              </a:rPr>
              <a:t>Maajoukkue</a:t>
            </a:r>
          </a:p>
        </p:txBody>
      </p:sp>
      <p:sp>
        <p:nvSpPr>
          <p:cNvPr id="11" name="Suorakulmio 10">
            <a:extLst>
              <a:ext uri="{FF2B5EF4-FFF2-40B4-BE49-F238E27FC236}">
                <a16:creationId xmlns:a16="http://schemas.microsoft.com/office/drawing/2014/main" id="{9C62F685-EB14-E6BF-BCCF-5B4B9DB3501D}"/>
              </a:ext>
            </a:extLst>
          </p:cNvPr>
          <p:cNvSpPr/>
          <p:nvPr/>
        </p:nvSpPr>
        <p:spPr>
          <a:xfrm>
            <a:off x="2335177" y="3581209"/>
            <a:ext cx="6881706" cy="1353921"/>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2800" b="1" dirty="0">
                <a:latin typeface="Rubik" pitchFamily="2" charset="-79"/>
                <a:cs typeface="Rubik" pitchFamily="2" charset="-79"/>
              </a:rPr>
              <a:t>Valmennusryhmä</a:t>
            </a:r>
          </a:p>
        </p:txBody>
      </p:sp>
    </p:spTree>
    <p:extLst>
      <p:ext uri="{BB962C8B-B14F-4D97-AF65-F5344CB8AC3E}">
        <p14:creationId xmlns:p14="http://schemas.microsoft.com/office/powerpoint/2010/main" val="284695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0DA26D9F-1AB4-C90A-2714-0386AF187405}"/>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FFC6DD50-0011-5964-3C6F-DF1909F47F97}"/>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7423CFAF-6EAB-C351-56D2-6D17137964CE}"/>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U18: Kehittyminen askel askeleelta</a:t>
            </a:r>
          </a:p>
        </p:txBody>
      </p:sp>
      <p:sp>
        <p:nvSpPr>
          <p:cNvPr id="2" name="Tekstiruutu 1">
            <a:extLst>
              <a:ext uri="{FF2B5EF4-FFF2-40B4-BE49-F238E27FC236}">
                <a16:creationId xmlns:a16="http://schemas.microsoft.com/office/drawing/2014/main" id="{FF04DB49-21BC-6B88-D988-BBA4F19D17AB}"/>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7121A640-801E-B3A0-7C8E-7F0BDFF4D91E}"/>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440C4033-25C6-0DE2-6B6D-88734E61AAC9}"/>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9222E029-8679-91EB-BC58-248AFEB628B9}"/>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17DEC155-F4F2-95DD-F19D-0547BF8F5389}"/>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D71027AD-B296-151E-7950-6CC4EF5D1D8C}"/>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AACF5BE5-CD05-EE53-D617-148174906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ulukko 9">
            <a:extLst>
              <a:ext uri="{FF2B5EF4-FFF2-40B4-BE49-F238E27FC236}">
                <a16:creationId xmlns:a16="http://schemas.microsoft.com/office/drawing/2014/main" id="{F82B1DBF-FCF1-8802-E428-DBFAE55AA1AF}"/>
              </a:ext>
            </a:extLst>
          </p:cNvPr>
          <p:cNvGraphicFramePr>
            <a:graphicFrameLocks noGrp="1"/>
          </p:cNvGraphicFramePr>
          <p:nvPr/>
        </p:nvGraphicFramePr>
        <p:xfrm>
          <a:off x="2124805" y="1291635"/>
          <a:ext cx="7332133" cy="4724400"/>
        </p:xfrm>
        <a:graphic>
          <a:graphicData uri="http://schemas.openxmlformats.org/drawingml/2006/table">
            <a:tbl>
              <a:tblPr firstRow="1" bandRow="1">
                <a:tableStyleId>{5C22544A-7EE6-4342-B048-85BDC9FD1C3A}</a:tableStyleId>
              </a:tblPr>
              <a:tblGrid>
                <a:gridCol w="1718469">
                  <a:extLst>
                    <a:ext uri="{9D8B030D-6E8A-4147-A177-3AD203B41FA5}">
                      <a16:colId xmlns:a16="http://schemas.microsoft.com/office/drawing/2014/main" val="1137659318"/>
                    </a:ext>
                  </a:extLst>
                </a:gridCol>
                <a:gridCol w="5613664">
                  <a:extLst>
                    <a:ext uri="{9D8B030D-6E8A-4147-A177-3AD203B41FA5}">
                      <a16:colId xmlns:a16="http://schemas.microsoft.com/office/drawing/2014/main" val="92037565"/>
                    </a:ext>
                  </a:extLst>
                </a:gridCol>
              </a:tblGrid>
              <a:tr h="370840">
                <a:tc>
                  <a:txBody>
                    <a:bodyPr/>
                    <a:lstStyle/>
                    <a:p>
                      <a:pPr algn="l"/>
                      <a:r>
                        <a:rPr lang="fi-FI" sz="2000" dirty="0">
                          <a:solidFill>
                            <a:schemeClr val="bg1"/>
                          </a:solidFill>
                          <a:latin typeface="Rubik Medium" pitchFamily="2" charset="-79"/>
                          <a:cs typeface="Rubik Medium" pitchFamily="2" charset="-79"/>
                        </a:rPr>
                        <a:t>VUOSI 1</a:t>
                      </a:r>
                    </a:p>
                    <a:p>
                      <a:pPr algn="l"/>
                      <a:endParaRPr lang="fi-FI" sz="2000" dirty="0">
                        <a:solidFill>
                          <a:schemeClr val="bg1"/>
                        </a:solidFill>
                        <a:latin typeface="Rubik Medium" pitchFamily="2" charset="-79"/>
                        <a:cs typeface="Rubik Medium" pitchFamily="2" charset="-79"/>
                      </a:endParaRPr>
                    </a:p>
                    <a:p>
                      <a:pPr algn="l"/>
                      <a:endParaRPr lang="fi-FI" sz="2000" dirty="0">
                        <a:solidFill>
                          <a:schemeClr val="bg1"/>
                        </a:solidFill>
                        <a:latin typeface="Rubik Medium" pitchFamily="2" charset="-79"/>
                        <a:cs typeface="Rubik Medium" pitchFamily="2" charset="-79"/>
                      </a:endParaRPr>
                    </a:p>
                  </a:txBody>
                  <a:tcPr>
                    <a:lnR w="28575" cap="flat" cmpd="sng" algn="ctr">
                      <a:solidFill>
                        <a:schemeClr val="bg1"/>
                      </a:solidFill>
                      <a:prstDash val="solid"/>
                      <a:round/>
                      <a:headEnd type="none" w="med" len="med"/>
                      <a:tailEnd type="none" w="med" len="med"/>
                    </a:lnR>
                    <a:lnB w="6350" cap="flat" cmpd="sng" algn="ctr">
                      <a:solidFill>
                        <a:schemeClr val="bg1"/>
                      </a:solidFill>
                      <a:prstDash val="sysDot"/>
                      <a:round/>
                      <a:headEnd type="none" w="med" len="med"/>
                      <a:tailEnd type="none" w="med" len="med"/>
                    </a:lnB>
                    <a:solidFill>
                      <a:srgbClr val="002060"/>
                    </a:solidFill>
                  </a:tcPr>
                </a:tc>
                <a:tc>
                  <a:txBody>
                    <a:bodyPr/>
                    <a:lstStyle/>
                    <a:p>
                      <a:pPr marL="285750" indent="-285750" algn="l">
                        <a:buClr>
                          <a:schemeClr val="bg1"/>
                        </a:buClr>
                        <a:buSzPct val="200000"/>
                        <a:buFont typeface="Arial" panose="020B0604020202020204" pitchFamily="34" charset="0"/>
                        <a:buChar char="•"/>
                      </a:pPr>
                      <a:r>
                        <a:rPr lang="fi-FI" sz="1400" b="0" dirty="0">
                          <a:latin typeface="Rubik Medium" pitchFamily="2" charset="-79"/>
                          <a:cs typeface="Rubik Medium" pitchFamily="2" charset="-79"/>
                        </a:rPr>
                        <a:t>Liitytään valmennusryhmään</a:t>
                      </a:r>
                    </a:p>
                    <a:p>
                      <a:pPr marL="285750" indent="-285750" algn="l">
                        <a:buClr>
                          <a:schemeClr val="bg1"/>
                        </a:buClr>
                        <a:buSzPct val="200000"/>
                        <a:buFont typeface="Arial" panose="020B0604020202020204" pitchFamily="34" charset="0"/>
                        <a:buChar char="•"/>
                      </a:pPr>
                      <a:r>
                        <a:rPr lang="fi-FI" sz="1400" b="0" dirty="0">
                          <a:latin typeface="Rubik Medium" pitchFamily="2" charset="-79"/>
                          <a:cs typeface="Rubik Medium" pitchFamily="2" charset="-79"/>
                        </a:rPr>
                        <a:t>Näytetään sitoutuminen harjoitteluun</a:t>
                      </a:r>
                    </a:p>
                    <a:p>
                      <a:pPr marL="285750" indent="-285750" algn="l">
                        <a:buClr>
                          <a:schemeClr val="bg1"/>
                        </a:buClr>
                        <a:buSzPct val="200000"/>
                        <a:buFont typeface="Arial" panose="020B0604020202020204" pitchFamily="34" charset="0"/>
                        <a:buChar char="•"/>
                      </a:pPr>
                      <a:r>
                        <a:rPr lang="fi-FI" sz="1400" b="0" dirty="0">
                          <a:latin typeface="Rubik Medium" pitchFamily="2" charset="-79"/>
                          <a:cs typeface="Rubik Medium" pitchFamily="2" charset="-79"/>
                        </a:rPr>
                        <a:t>U18 ikäluokan kilpailunäytöt huomioidaan tuleviin maajoukkuevalintoihin</a:t>
                      </a:r>
                    </a:p>
                    <a:p>
                      <a:pPr marL="0" indent="0" algn="l">
                        <a:buClr>
                          <a:schemeClr val="bg1"/>
                        </a:buClr>
                        <a:buSzPct val="200000"/>
                        <a:buFont typeface="Arial" panose="020B0604020202020204" pitchFamily="34" charset="0"/>
                        <a:buNone/>
                      </a:pPr>
                      <a:endParaRPr lang="fi-FI" sz="1400" dirty="0">
                        <a:latin typeface="Rubik Medium" pitchFamily="2" charset="-79"/>
                        <a:cs typeface="Rubik Medium" pitchFamily="2" charset="-79"/>
                      </a:endParaRPr>
                    </a:p>
                    <a:p>
                      <a:pPr marL="0" indent="0" algn="l">
                        <a:buClr>
                          <a:schemeClr val="bg1"/>
                        </a:buClr>
                        <a:buSzPct val="200000"/>
                        <a:buFont typeface="Arial" panose="020B0604020202020204" pitchFamily="34" charset="0"/>
                        <a:buNone/>
                      </a:pPr>
                      <a:endParaRPr lang="fi-FI" sz="1400" dirty="0">
                        <a:latin typeface="Rubik Medium" pitchFamily="2" charset="-79"/>
                        <a:cs typeface="Rubik Medium" pitchFamily="2" charset="-79"/>
                      </a:endParaRPr>
                    </a:p>
                    <a:p>
                      <a:pPr marL="0" indent="0" algn="l">
                        <a:buClr>
                          <a:schemeClr val="bg1"/>
                        </a:buClr>
                        <a:buSzPct val="200000"/>
                        <a:buFont typeface="Arial" panose="020B0604020202020204" pitchFamily="34" charset="0"/>
                        <a:buNone/>
                      </a:pPr>
                      <a:endParaRPr lang="fi-FI" sz="1400" dirty="0">
                        <a:latin typeface="Rubik Medium" pitchFamily="2" charset="-79"/>
                        <a:cs typeface="Rubik Medium" pitchFamily="2" charset="-79"/>
                      </a:endParaRPr>
                    </a:p>
                  </a:txBody>
                  <a:tcPr>
                    <a:lnL w="28575" cap="flat" cmpd="sng" algn="ctr">
                      <a:solidFill>
                        <a:schemeClr val="bg1"/>
                      </a:solidFill>
                      <a:prstDash val="solid"/>
                      <a:round/>
                      <a:headEnd type="none" w="med" len="med"/>
                      <a:tailEnd type="none" w="med" len="med"/>
                    </a:lnL>
                    <a:lnB w="6350" cap="flat" cmpd="sng" algn="ctr">
                      <a:solidFill>
                        <a:schemeClr val="bg1"/>
                      </a:solidFill>
                      <a:prstDash val="sysDot"/>
                      <a:round/>
                      <a:headEnd type="none" w="med" len="med"/>
                      <a:tailEnd type="none" w="med" len="med"/>
                    </a:lnB>
                    <a:solidFill>
                      <a:srgbClr val="002060"/>
                    </a:solidFill>
                  </a:tcPr>
                </a:tc>
                <a:extLst>
                  <a:ext uri="{0D108BD9-81ED-4DB2-BD59-A6C34878D82A}">
                    <a16:rowId xmlns:a16="http://schemas.microsoft.com/office/drawing/2014/main" val="3808999297"/>
                  </a:ext>
                </a:extLst>
              </a:tr>
              <a:tr h="370840">
                <a:tc>
                  <a:txBody>
                    <a:bodyPr/>
                    <a:lstStyle/>
                    <a:p>
                      <a:pPr algn="l"/>
                      <a:r>
                        <a:rPr lang="fi-FI" sz="2000" dirty="0">
                          <a:solidFill>
                            <a:schemeClr val="bg1"/>
                          </a:solidFill>
                          <a:latin typeface="Rubik Medium" pitchFamily="2" charset="-79"/>
                          <a:cs typeface="Rubik Medium" pitchFamily="2" charset="-79"/>
                        </a:rPr>
                        <a:t>VUOSI 2</a:t>
                      </a:r>
                    </a:p>
                    <a:p>
                      <a:pPr algn="l"/>
                      <a:endParaRPr lang="fi-FI" sz="2000" dirty="0">
                        <a:solidFill>
                          <a:schemeClr val="bg1"/>
                        </a:solidFill>
                        <a:latin typeface="Rubik Medium" pitchFamily="2" charset="-79"/>
                        <a:cs typeface="Rubik Medium" pitchFamily="2" charset="-79"/>
                      </a:endParaRPr>
                    </a:p>
                    <a:p>
                      <a:pPr algn="l"/>
                      <a:endParaRPr lang="fi-FI" sz="2000" dirty="0">
                        <a:solidFill>
                          <a:schemeClr val="bg1"/>
                        </a:solidFill>
                        <a:latin typeface="Rubik Medium" pitchFamily="2" charset="-79"/>
                        <a:cs typeface="Rubik Medium" pitchFamily="2" charset="-79"/>
                      </a:endParaRPr>
                    </a:p>
                  </a:txBody>
                  <a:tcPr>
                    <a:lnR w="28575" cap="flat" cmpd="sng" algn="ctr">
                      <a:solidFill>
                        <a:schemeClr val="bg1"/>
                      </a:solidFill>
                      <a:prstDash val="solid"/>
                      <a:round/>
                      <a:headEnd type="none" w="med" len="med"/>
                      <a:tailEnd type="none" w="med" len="med"/>
                    </a:lnR>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solidFill>
                      <a:srgbClr val="002060"/>
                    </a:solidFill>
                  </a:tcPr>
                </a:tc>
                <a:tc>
                  <a:txBody>
                    <a:bodyPr/>
                    <a:lstStyle/>
                    <a:p>
                      <a:pPr marL="285750" marR="0" lvl="0" indent="-28575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Maajoukkuevalinnat sitoutumisen ja oman U18 ikäluokan kilpailunäyttöjen perusteella</a:t>
                      </a:r>
                    </a:p>
                    <a:p>
                      <a:pPr marL="285750" marR="0" lvl="0" indent="-28575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Jatketaan harjoittelua maajoukkueen tai valmennusryhmän vuosisuunnitelman mukaan</a:t>
                      </a:r>
                    </a:p>
                    <a:p>
                      <a:pPr marL="285750" marR="0" lvl="0" indent="-28575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Maajoukkueessa otteluvoitot European Cup tasolla ja arvokilpailut</a:t>
                      </a:r>
                      <a:endParaRPr kumimoji="0" lang="fi-FI" sz="1400" b="1"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endParaRPr>
                    </a:p>
                    <a:p>
                      <a:pPr marL="0" marR="0" lvl="0" indent="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None/>
                        <a:tabLst/>
                        <a:defRPr/>
                      </a:pPr>
                      <a:endParaRPr kumimoji="0" lang="fi-FI" sz="1400" b="1"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endParaRPr>
                    </a:p>
                  </a:txBody>
                  <a:tcPr>
                    <a:lnL w="28575" cap="flat" cmpd="sng" algn="ctr">
                      <a:solidFill>
                        <a:schemeClr val="bg1"/>
                      </a:solidFill>
                      <a:prstDash val="solid"/>
                      <a:round/>
                      <a:headEnd type="none" w="med" len="med"/>
                      <a:tailEnd type="none" w="med" len="med"/>
                    </a:lnL>
                    <a:lnT w="6350" cap="flat" cmpd="sng" algn="ctr">
                      <a:solidFill>
                        <a:schemeClr val="bg1"/>
                      </a:solidFill>
                      <a:prstDash val="sysDot"/>
                      <a:round/>
                      <a:headEnd type="none" w="med" len="med"/>
                      <a:tailEnd type="none" w="med" len="med"/>
                    </a:lnT>
                    <a:lnB w="6350" cap="flat" cmpd="sng" algn="ctr">
                      <a:solidFill>
                        <a:schemeClr val="bg1"/>
                      </a:solidFill>
                      <a:prstDash val="sysDot"/>
                      <a:round/>
                      <a:headEnd type="none" w="med" len="med"/>
                      <a:tailEnd type="none" w="med" len="med"/>
                    </a:lnB>
                    <a:solidFill>
                      <a:srgbClr val="002060"/>
                    </a:solidFill>
                  </a:tcPr>
                </a:tc>
                <a:extLst>
                  <a:ext uri="{0D108BD9-81ED-4DB2-BD59-A6C34878D82A}">
                    <a16:rowId xmlns:a16="http://schemas.microsoft.com/office/drawing/2014/main" val="967483678"/>
                  </a:ext>
                </a:extLst>
              </a:tr>
              <a:tr h="370840">
                <a:tc>
                  <a:txBody>
                    <a:bodyPr/>
                    <a:lstStyle/>
                    <a:p>
                      <a:pPr algn="l"/>
                      <a:r>
                        <a:rPr lang="fi-FI" sz="2000" dirty="0">
                          <a:solidFill>
                            <a:schemeClr val="bg1"/>
                          </a:solidFill>
                          <a:latin typeface="Rubik Medium" pitchFamily="2" charset="-79"/>
                          <a:cs typeface="Rubik Medium" pitchFamily="2" charset="-79"/>
                        </a:rPr>
                        <a:t>VUOSI 3</a:t>
                      </a:r>
                    </a:p>
                    <a:p>
                      <a:pPr algn="l"/>
                      <a:endParaRPr lang="fi-FI" sz="2000" dirty="0">
                        <a:solidFill>
                          <a:schemeClr val="bg1"/>
                        </a:solidFill>
                        <a:latin typeface="Rubik Medium" pitchFamily="2" charset="-79"/>
                        <a:cs typeface="Rubik Medium" pitchFamily="2" charset="-79"/>
                      </a:endParaRPr>
                    </a:p>
                    <a:p>
                      <a:pPr algn="l"/>
                      <a:endParaRPr lang="fi-FI" sz="2000" dirty="0">
                        <a:solidFill>
                          <a:schemeClr val="bg1"/>
                        </a:solidFill>
                        <a:latin typeface="Rubik Medium" pitchFamily="2" charset="-79"/>
                        <a:cs typeface="Rubik Medium" pitchFamily="2" charset="-79"/>
                      </a:endParaRPr>
                    </a:p>
                  </a:txBody>
                  <a:tcPr>
                    <a:lnR w="28575" cap="flat" cmpd="sng" algn="ctr">
                      <a:solidFill>
                        <a:schemeClr val="bg1"/>
                      </a:solidFill>
                      <a:prstDash val="solid"/>
                      <a:round/>
                      <a:headEnd type="none" w="med" len="med"/>
                      <a:tailEnd type="none" w="med" len="med"/>
                    </a:lnR>
                    <a:lnT w="6350" cap="flat" cmpd="sng" algn="ctr">
                      <a:solidFill>
                        <a:schemeClr val="bg1"/>
                      </a:solidFill>
                      <a:prstDash val="sysDot"/>
                      <a:round/>
                      <a:headEnd type="none" w="med" len="med"/>
                      <a:tailEnd type="none" w="med" len="med"/>
                    </a:lnT>
                    <a:solidFill>
                      <a:srgbClr val="002060"/>
                    </a:solidFill>
                  </a:tcPr>
                </a:tc>
                <a:tc>
                  <a:txBody>
                    <a:bodyPr/>
                    <a:lstStyle/>
                    <a:p>
                      <a:pPr marL="285750" marR="0" lvl="0" indent="-28575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Maajoukkueessa European Cup ja EM</a:t>
                      </a:r>
                    </a:p>
                    <a:p>
                      <a:pPr marL="285750" marR="0" lvl="0" indent="-28575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Valmennusryhmässä PM, Bremen, </a:t>
                      </a:r>
                      <a:r>
                        <a:rPr kumimoji="0" lang="fi-FI" sz="1400" b="0" i="0" u="none" strike="noStrike" kern="1200" cap="none" spc="0" normalizeH="0" baseline="0" noProof="0" dirty="0" err="1">
                          <a:ln>
                            <a:noFill/>
                          </a:ln>
                          <a:solidFill>
                            <a:prstClr val="white"/>
                          </a:solidFill>
                          <a:effectLst/>
                          <a:uLnTx/>
                          <a:uFillTx/>
                          <a:latin typeface="Rubik Medium" pitchFamily="2" charset="-79"/>
                          <a:ea typeface="+mn-ea"/>
                          <a:cs typeface="Rubik Medium" pitchFamily="2" charset="-79"/>
                        </a:rPr>
                        <a:t>Thuringen</a:t>
                      </a: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a:t>
                      </a:r>
                    </a:p>
                    <a:p>
                      <a:pPr marL="285750" marR="0" lvl="0" indent="-285750" algn="l" defTabSz="914400" rtl="0" eaLnBrk="1" fontAlgn="auto" latinLnBrk="0" hangingPunct="1">
                        <a:lnSpc>
                          <a:spcPct val="100000"/>
                        </a:lnSpc>
                        <a:spcBef>
                          <a:spcPts val="0"/>
                        </a:spcBef>
                        <a:spcAft>
                          <a:spcPts val="0"/>
                        </a:spcAft>
                        <a:buClr>
                          <a:prstClr val="white"/>
                        </a:buClr>
                        <a:buSzPct val="200000"/>
                        <a:buFont typeface="Arial" panose="020B0604020202020204" pitchFamily="34" charset="0"/>
                        <a:buChar char="•"/>
                        <a:tabLst/>
                        <a:defRPr/>
                      </a:pPr>
                      <a:r>
                        <a:rPr kumimoji="0" lang="fi-FI" sz="1400" b="0" i="0" u="none" strike="noStrike" kern="1200" cap="none" spc="0" normalizeH="0" baseline="0" noProof="0" dirty="0">
                          <a:ln>
                            <a:noFill/>
                          </a:ln>
                          <a:solidFill>
                            <a:prstClr val="white"/>
                          </a:solidFill>
                          <a:effectLst/>
                          <a:uLnTx/>
                          <a:uFillTx/>
                          <a:latin typeface="Rubik Medium" pitchFamily="2" charset="-79"/>
                          <a:ea typeface="+mn-ea"/>
                          <a:cs typeface="Rubik Medium" pitchFamily="2" charset="-79"/>
                        </a:rPr>
                        <a:t>Valmistautuminen U21 ikäluokkaan siirtymiseen</a:t>
                      </a:r>
                    </a:p>
                    <a:p>
                      <a:pPr algn="l"/>
                      <a:endParaRPr lang="fi-FI" dirty="0"/>
                    </a:p>
                    <a:p>
                      <a:pPr algn="l"/>
                      <a:endParaRPr lang="fi-FI" dirty="0"/>
                    </a:p>
                    <a:p>
                      <a:pPr algn="l"/>
                      <a:endParaRPr lang="fi-FI" dirty="0"/>
                    </a:p>
                  </a:txBody>
                  <a:tcPr>
                    <a:lnL w="28575" cap="flat" cmpd="sng" algn="ctr">
                      <a:solidFill>
                        <a:schemeClr val="bg1"/>
                      </a:solidFill>
                      <a:prstDash val="solid"/>
                      <a:round/>
                      <a:headEnd type="none" w="med" len="med"/>
                      <a:tailEnd type="none" w="med" len="med"/>
                    </a:lnL>
                    <a:lnT w="6350" cap="flat" cmpd="sng" algn="ctr">
                      <a:solidFill>
                        <a:schemeClr val="bg1"/>
                      </a:solidFill>
                      <a:prstDash val="sysDot"/>
                      <a:round/>
                      <a:headEnd type="none" w="med" len="med"/>
                      <a:tailEnd type="none" w="med" len="med"/>
                    </a:lnT>
                    <a:solidFill>
                      <a:srgbClr val="002060"/>
                    </a:solidFill>
                  </a:tcPr>
                </a:tc>
                <a:extLst>
                  <a:ext uri="{0D108BD9-81ED-4DB2-BD59-A6C34878D82A}">
                    <a16:rowId xmlns:a16="http://schemas.microsoft.com/office/drawing/2014/main" val="2639016122"/>
                  </a:ext>
                </a:extLst>
              </a:tr>
            </a:tbl>
          </a:graphicData>
        </a:graphic>
      </p:graphicFrame>
    </p:spTree>
    <p:extLst>
      <p:ext uri="{BB962C8B-B14F-4D97-AF65-F5344CB8AC3E}">
        <p14:creationId xmlns:p14="http://schemas.microsoft.com/office/powerpoint/2010/main" val="1407289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F06F122-021D-DF41-C9CA-E242DB497CB4}"/>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B4B18381-BC82-F3D9-95A9-43252191DC8A}"/>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DAC6D084-BFA2-6C61-AF06-550ADD2F1FB3}"/>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Vuosisuunnitelma</a:t>
            </a:r>
          </a:p>
        </p:txBody>
      </p:sp>
      <p:sp>
        <p:nvSpPr>
          <p:cNvPr id="2" name="Tekstiruutu 1">
            <a:extLst>
              <a:ext uri="{FF2B5EF4-FFF2-40B4-BE49-F238E27FC236}">
                <a16:creationId xmlns:a16="http://schemas.microsoft.com/office/drawing/2014/main" id="{41FBA8D7-525A-BBBD-EE9C-86909DA509A9}"/>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FBA072FA-4DA5-F525-EF86-99C5950FB499}"/>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323A9197-BCBC-473A-9C5E-0F05CD68111F}"/>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FF80B642-4D7D-3F58-AE6E-C9F7D884DA30}"/>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20888696-947D-2437-36DA-09DF76511216}"/>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A1BC4BBF-0E62-336C-CA8B-248CCE59BA9F}"/>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4A0071A5-056D-F7E8-7986-DF6AD9975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E44B2D9D-2268-69FE-8CC5-0C9D6FC3FA44}"/>
              </a:ext>
            </a:extLst>
          </p:cNvPr>
          <p:cNvSpPr txBox="1"/>
          <p:nvPr/>
        </p:nvSpPr>
        <p:spPr>
          <a:xfrm>
            <a:off x="1243763" y="1749246"/>
            <a:ext cx="7214616" cy="646331"/>
          </a:xfrm>
          <a:prstGeom prst="rect">
            <a:avLst/>
          </a:prstGeom>
          <a:noFill/>
        </p:spPr>
        <p:txBody>
          <a:bodyPr wrap="square" rtlCol="0">
            <a:spAutoFit/>
          </a:bodyPr>
          <a:lstStyle/>
          <a:p>
            <a:r>
              <a:rPr lang="fi-FI" dirty="0">
                <a:solidFill>
                  <a:srgbClr val="0070C0"/>
                </a:solidFill>
                <a:latin typeface="Rubik" pitchFamily="2" charset="-79"/>
                <a:cs typeface="Rubik" pitchFamily="2" charset="-79"/>
              </a:rPr>
              <a:t>1. Vuoden U18 judokasta alle 21-vuotiaisiin</a:t>
            </a:r>
          </a:p>
          <a:p>
            <a:endParaRPr lang="fi-FI" dirty="0">
              <a:solidFill>
                <a:srgbClr val="0070C0"/>
              </a:solidFill>
              <a:latin typeface="Rubik" pitchFamily="2" charset="-79"/>
              <a:cs typeface="Rubik" pitchFamily="2" charset="-79"/>
            </a:endParaRPr>
          </a:p>
        </p:txBody>
      </p:sp>
      <p:graphicFrame>
        <p:nvGraphicFramePr>
          <p:cNvPr id="10" name="Taulukko 9">
            <a:extLst>
              <a:ext uri="{FF2B5EF4-FFF2-40B4-BE49-F238E27FC236}">
                <a16:creationId xmlns:a16="http://schemas.microsoft.com/office/drawing/2014/main" id="{6B4BE5CE-8728-37B4-F582-35B878D53CF7}"/>
              </a:ext>
            </a:extLst>
          </p:cNvPr>
          <p:cNvGraphicFramePr>
            <a:graphicFrameLocks noGrp="1"/>
          </p:cNvGraphicFramePr>
          <p:nvPr/>
        </p:nvGraphicFramePr>
        <p:xfrm>
          <a:off x="281555" y="2110055"/>
          <a:ext cx="11456322" cy="2818725"/>
        </p:xfrm>
        <a:graphic>
          <a:graphicData uri="http://schemas.openxmlformats.org/drawingml/2006/table">
            <a:tbl>
              <a:tblPr/>
              <a:tblGrid>
                <a:gridCol w="510861">
                  <a:extLst>
                    <a:ext uri="{9D8B030D-6E8A-4147-A177-3AD203B41FA5}">
                      <a16:colId xmlns:a16="http://schemas.microsoft.com/office/drawing/2014/main" val="185329555"/>
                    </a:ext>
                  </a:extLst>
                </a:gridCol>
                <a:gridCol w="510861">
                  <a:extLst>
                    <a:ext uri="{9D8B030D-6E8A-4147-A177-3AD203B41FA5}">
                      <a16:colId xmlns:a16="http://schemas.microsoft.com/office/drawing/2014/main" val="3073157104"/>
                    </a:ext>
                  </a:extLst>
                </a:gridCol>
                <a:gridCol w="869550">
                  <a:extLst>
                    <a:ext uri="{9D8B030D-6E8A-4147-A177-3AD203B41FA5}">
                      <a16:colId xmlns:a16="http://schemas.microsoft.com/office/drawing/2014/main" val="2940029315"/>
                    </a:ext>
                  </a:extLst>
                </a:gridCol>
                <a:gridCol w="869550">
                  <a:extLst>
                    <a:ext uri="{9D8B030D-6E8A-4147-A177-3AD203B41FA5}">
                      <a16:colId xmlns:a16="http://schemas.microsoft.com/office/drawing/2014/main" val="4028449177"/>
                    </a:ext>
                  </a:extLst>
                </a:gridCol>
                <a:gridCol w="869550">
                  <a:extLst>
                    <a:ext uri="{9D8B030D-6E8A-4147-A177-3AD203B41FA5}">
                      <a16:colId xmlns:a16="http://schemas.microsoft.com/office/drawing/2014/main" val="2414424140"/>
                    </a:ext>
                  </a:extLst>
                </a:gridCol>
                <a:gridCol w="869550">
                  <a:extLst>
                    <a:ext uri="{9D8B030D-6E8A-4147-A177-3AD203B41FA5}">
                      <a16:colId xmlns:a16="http://schemas.microsoft.com/office/drawing/2014/main" val="2387273520"/>
                    </a:ext>
                  </a:extLst>
                </a:gridCol>
                <a:gridCol w="869550">
                  <a:extLst>
                    <a:ext uri="{9D8B030D-6E8A-4147-A177-3AD203B41FA5}">
                      <a16:colId xmlns:a16="http://schemas.microsoft.com/office/drawing/2014/main" val="1878289039"/>
                    </a:ext>
                  </a:extLst>
                </a:gridCol>
                <a:gridCol w="869550">
                  <a:extLst>
                    <a:ext uri="{9D8B030D-6E8A-4147-A177-3AD203B41FA5}">
                      <a16:colId xmlns:a16="http://schemas.microsoft.com/office/drawing/2014/main" val="3385003448"/>
                    </a:ext>
                  </a:extLst>
                </a:gridCol>
                <a:gridCol w="869550">
                  <a:extLst>
                    <a:ext uri="{9D8B030D-6E8A-4147-A177-3AD203B41FA5}">
                      <a16:colId xmlns:a16="http://schemas.microsoft.com/office/drawing/2014/main" val="224857726"/>
                    </a:ext>
                  </a:extLst>
                </a:gridCol>
                <a:gridCol w="869550">
                  <a:extLst>
                    <a:ext uri="{9D8B030D-6E8A-4147-A177-3AD203B41FA5}">
                      <a16:colId xmlns:a16="http://schemas.microsoft.com/office/drawing/2014/main" val="756153978"/>
                    </a:ext>
                  </a:extLst>
                </a:gridCol>
                <a:gridCol w="869550">
                  <a:extLst>
                    <a:ext uri="{9D8B030D-6E8A-4147-A177-3AD203B41FA5}">
                      <a16:colId xmlns:a16="http://schemas.microsoft.com/office/drawing/2014/main" val="2085464817"/>
                    </a:ext>
                  </a:extLst>
                </a:gridCol>
                <a:gridCol w="869550">
                  <a:extLst>
                    <a:ext uri="{9D8B030D-6E8A-4147-A177-3AD203B41FA5}">
                      <a16:colId xmlns:a16="http://schemas.microsoft.com/office/drawing/2014/main" val="2488594898"/>
                    </a:ext>
                  </a:extLst>
                </a:gridCol>
                <a:gridCol w="869550">
                  <a:extLst>
                    <a:ext uri="{9D8B030D-6E8A-4147-A177-3AD203B41FA5}">
                      <a16:colId xmlns:a16="http://schemas.microsoft.com/office/drawing/2014/main" val="2747302196"/>
                    </a:ext>
                  </a:extLst>
                </a:gridCol>
                <a:gridCol w="869550">
                  <a:extLst>
                    <a:ext uri="{9D8B030D-6E8A-4147-A177-3AD203B41FA5}">
                      <a16:colId xmlns:a16="http://schemas.microsoft.com/office/drawing/2014/main" val="1395233788"/>
                    </a:ext>
                  </a:extLst>
                </a:gridCol>
              </a:tblGrid>
              <a:tr h="302838">
                <a:tc>
                  <a:txBody>
                    <a:bodyPr/>
                    <a:lstStyle/>
                    <a:p>
                      <a:pPr algn="l" fontAlgn="b">
                        <a:buNone/>
                      </a:pPr>
                      <a:endParaRPr lang="fi-FI" sz="800" b="0" i="0" u="none" strike="noStrike">
                        <a:solidFill>
                          <a:srgbClr val="FFFFFF"/>
                        </a:solidFill>
                        <a:effectLst/>
                        <a:latin typeface="Aptos Narrow" panose="020B0004020202020204" pitchFamily="34" charset="0"/>
                      </a:endParaRPr>
                    </a:p>
                  </a:txBody>
                  <a:tcPr marL="5963" marR="5963" marT="5963" marB="35781"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buNone/>
                      </a:pPr>
                      <a:endParaRPr lang="fi-FI" sz="800" b="0" i="0" u="none" strike="noStrike">
                        <a:solidFill>
                          <a:srgbClr val="FFFFFF"/>
                        </a:solidFill>
                        <a:effectLst/>
                        <a:latin typeface="Aptos Narrow" panose="020B0004020202020204" pitchFamily="34" charset="0"/>
                      </a:endParaRPr>
                    </a:p>
                  </a:txBody>
                  <a:tcPr marL="5963" marR="5963" marT="5963" marB="35781"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Tammikuu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Helmikuu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Maaliskuu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Huhtikuu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Toukokuu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Kesäkuu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dirty="0">
                          <a:solidFill>
                            <a:srgbClr val="000000"/>
                          </a:solidFill>
                          <a:effectLst/>
                          <a:latin typeface="Aptos Narrow" panose="020B0004020202020204" pitchFamily="34" charset="0"/>
                        </a:rPr>
                        <a:t>Heinäkuu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Elokuu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Syyskuu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Lokakuu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Marraskuu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tc>
                  <a:txBody>
                    <a:bodyPr/>
                    <a:lstStyle/>
                    <a:p>
                      <a:pPr algn="ctr" fontAlgn="ctr">
                        <a:buNone/>
                      </a:pPr>
                      <a:r>
                        <a:rPr lang="fi-FI" sz="800" b="1" i="0" u="none" strike="noStrike">
                          <a:solidFill>
                            <a:srgbClr val="000000"/>
                          </a:solidFill>
                          <a:effectLst/>
                          <a:latin typeface="Aptos Narrow" panose="020B0004020202020204" pitchFamily="34" charset="0"/>
                        </a:rPr>
                        <a:t>Joulukuu</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4155210642"/>
                  </a:ext>
                </a:extLst>
              </a:tr>
              <a:tr h="327169">
                <a:tc gridSpan="14">
                  <a:txBody>
                    <a:bodyPr/>
                    <a:lstStyle/>
                    <a:p>
                      <a:pPr algn="ctr" fontAlgn="ctr">
                        <a:buNone/>
                      </a:pPr>
                      <a:r>
                        <a:rPr lang="fi-FI" sz="1100" b="1" i="0" u="none" strike="noStrike">
                          <a:solidFill>
                            <a:srgbClr val="FFFFFF"/>
                          </a:solidFill>
                          <a:effectLst/>
                          <a:latin typeface="Aptos Narrow" panose="020B0004020202020204" pitchFamily="34" charset="0"/>
                        </a:rPr>
                        <a:t>Vuosi 1</a:t>
                      </a:r>
                    </a:p>
                  </a:txBody>
                  <a:tcPr marL="5963" marR="5963" marT="5963" marB="35781"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566334145"/>
                  </a:ext>
                </a:extLst>
              </a:tr>
              <a:tr h="255730">
                <a:tc gridSpan="2">
                  <a:txBody>
                    <a:bodyPr/>
                    <a:lstStyle/>
                    <a:p>
                      <a:pPr algn="ctr" fontAlgn="ctr">
                        <a:buNone/>
                      </a:pPr>
                      <a:r>
                        <a:rPr lang="fi-FI" sz="800" b="1" i="0" u="none" strike="noStrike">
                          <a:solidFill>
                            <a:srgbClr val="000000"/>
                          </a:solidFill>
                          <a:effectLst/>
                          <a:latin typeface="Aptos Narrow" panose="020B0004020202020204" pitchFamily="34" charset="0"/>
                        </a:rPr>
                        <a:t>siirtyvä YKA-ryhmä</a:t>
                      </a:r>
                    </a:p>
                  </a:txBody>
                  <a:tcPr marL="5963" marR="5963" marT="5963" marB="35781"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Samurai-Cup</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gridSpan="4">
                  <a:txBody>
                    <a:bodyPr/>
                    <a:lstStyle/>
                    <a:p>
                      <a:pPr algn="ctr" fontAlgn="ctr">
                        <a:buNone/>
                      </a:pPr>
                      <a:r>
                        <a:rPr lang="fi-FI" sz="600" b="0" i="0" u="none" strike="noStrike">
                          <a:solidFill>
                            <a:srgbClr val="000000"/>
                          </a:solidFill>
                          <a:effectLst/>
                          <a:latin typeface="Aptos Narrow" panose="020B0004020202020204" pitchFamily="34" charset="0"/>
                        </a:rPr>
                        <a:t>2 x Yläkoululeirit, mahdollinen 1 x MJ-leiri, kv- ja kotimaan tapahtumat</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2F2F2"/>
                    </a:solidFill>
                  </a:tcPr>
                </a:tc>
                <a:tc hMerge="1">
                  <a:txBody>
                    <a:bodyPr/>
                    <a:lstStyle/>
                    <a:p>
                      <a:endParaRPr lang="fi-FI"/>
                    </a:p>
                  </a:txBody>
                  <a:tcPr/>
                </a:tc>
                <a:tc hMerge="1">
                  <a:txBody>
                    <a:bodyPr/>
                    <a:lstStyle/>
                    <a:p>
                      <a:endParaRPr lang="fi-FI"/>
                    </a:p>
                  </a:txBody>
                  <a:tcPr/>
                </a:tc>
                <a:tc hMerge="1">
                  <a:txBody>
                    <a:bodyPr/>
                    <a:lstStyle/>
                    <a:p>
                      <a:endParaRPr lang="fi-FI"/>
                    </a:p>
                  </a:txBody>
                  <a:tcPr/>
                </a:tc>
                <a:tc rowSpan="2" gridSpan="3">
                  <a:txBody>
                    <a:bodyPr/>
                    <a:lstStyle/>
                    <a:p>
                      <a:pPr algn="ctr" fontAlgn="ctr">
                        <a:buNone/>
                      </a:pPr>
                      <a:r>
                        <a:rPr lang="fi-FI" sz="600" b="0" i="0" u="none" strike="noStrike">
                          <a:solidFill>
                            <a:srgbClr val="000000"/>
                          </a:solidFill>
                          <a:effectLst/>
                          <a:latin typeface="Aptos Narrow" panose="020B0004020202020204" pitchFamily="34" charset="0"/>
                        </a:rPr>
                        <a:t>Kolme kesäleiriä</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hMerge="1">
                  <a:txBody>
                    <a:bodyPr/>
                    <a:lstStyle/>
                    <a:p>
                      <a:endParaRPr lang="fi-FI"/>
                    </a:p>
                  </a:txBody>
                  <a:tcPr/>
                </a:tc>
                <a:tc rowSpan="2" hMerge="1">
                  <a:txBody>
                    <a:bodyPr/>
                    <a:lstStyle/>
                    <a:p>
                      <a:endParaRPr lang="fi-FI"/>
                    </a:p>
                  </a:txBody>
                  <a:tcPr/>
                </a:tc>
                <a:tc rowSpan="2" gridSpan="2">
                  <a:txBody>
                    <a:bodyPr/>
                    <a:lstStyle/>
                    <a:p>
                      <a:pPr algn="ctr" fontAlgn="ctr">
                        <a:buNone/>
                      </a:pPr>
                      <a:r>
                        <a:rPr lang="fi-FI" sz="600" b="0" i="0" u="none" strike="noStrike">
                          <a:solidFill>
                            <a:srgbClr val="000000"/>
                          </a:solidFill>
                          <a:effectLst/>
                          <a:latin typeface="Aptos Narrow" panose="020B0004020202020204" pitchFamily="34" charset="0"/>
                        </a:rPr>
                        <a:t>Kv- ja kotimaan tapahtumat, 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rowSpan="2" hMerge="1">
                  <a:txBody>
                    <a:bodyPr/>
                    <a:lstStyle/>
                    <a:p>
                      <a:endParaRPr lang="fi-FI"/>
                    </a:p>
                  </a:txBody>
                  <a:tcPr/>
                </a:tc>
                <a:tc rowSpan="2" gridSpan="2">
                  <a:txBody>
                    <a:bodyPr/>
                    <a:lstStyle/>
                    <a:p>
                      <a:pPr algn="ctr" fontAlgn="ctr">
                        <a:buNone/>
                      </a:pPr>
                      <a:r>
                        <a:rPr lang="fi-FI" sz="600" b="0" i="0" u="none" strike="noStrike">
                          <a:solidFill>
                            <a:srgbClr val="000000"/>
                          </a:solidFill>
                          <a:effectLst/>
                          <a:latin typeface="Aptos Narrow" panose="020B0004020202020204" pitchFamily="34" charset="0"/>
                        </a:rPr>
                        <a:t>Kv-kilpailut (Tarto, BSC)  ja leiri, MJ-leiri</a:t>
                      </a:r>
                    </a:p>
                  </a:txBody>
                  <a:tcPr marL="5963" marR="5963" marT="5963" marB="35781"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hMerge="1">
                  <a:txBody>
                    <a:bodyPr/>
                    <a:lstStyle/>
                    <a:p>
                      <a:endParaRPr lang="fi-FI"/>
                    </a:p>
                  </a:txBody>
                  <a:tcPr/>
                </a:tc>
                <a:extLst>
                  <a:ext uri="{0D108BD9-81ED-4DB2-BD59-A6C34878D82A}">
                    <a16:rowId xmlns:a16="http://schemas.microsoft.com/office/drawing/2014/main" val="1618968245"/>
                  </a:ext>
                </a:extLst>
              </a:tr>
              <a:tr h="255730">
                <a:tc gridSpan="2">
                  <a:txBody>
                    <a:bodyPr/>
                    <a:lstStyle/>
                    <a:p>
                      <a:pPr algn="ctr" fontAlgn="ctr">
                        <a:buNone/>
                      </a:pPr>
                      <a:r>
                        <a:rPr lang="fi-FI" sz="800" b="1" i="0" u="none" strike="noStrike">
                          <a:solidFill>
                            <a:srgbClr val="000000"/>
                          </a:solidFill>
                          <a:effectLst/>
                          <a:latin typeface="Aptos Narrow" panose="020B0004020202020204" pitchFamily="34" charset="0"/>
                        </a:rPr>
                        <a:t>Valmennusryhmä</a:t>
                      </a:r>
                    </a:p>
                  </a:txBody>
                  <a:tcPr marL="5963" marR="5963" marT="5963" marB="35781"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fontAlgn="ctr">
                        <a:buNone/>
                      </a:pPr>
                      <a:r>
                        <a:rPr lang="fi-FI" sz="600" b="0" i="0" u="none" strike="noStrike" dirty="0">
                          <a:solidFill>
                            <a:srgbClr val="000000"/>
                          </a:solidFill>
                          <a:effectLst/>
                          <a:latin typeface="Aptos Narrow" panose="020B0004020202020204" pitchFamily="34" charset="0"/>
                        </a:rPr>
                        <a:t>SM, </a:t>
                      </a:r>
                      <a:r>
                        <a:rPr lang="fi-FI" sz="600" b="0" i="0" u="none" strike="noStrike" dirty="0" err="1">
                          <a:solidFill>
                            <a:srgbClr val="000000"/>
                          </a:solidFill>
                          <a:effectLst/>
                          <a:latin typeface="Aptos Narrow" panose="020B0004020202020204" pitchFamily="34" charset="0"/>
                        </a:rPr>
                        <a:t>Kv</a:t>
                      </a:r>
                      <a:r>
                        <a:rPr lang="fi-FI" sz="600" b="0" i="0" u="none" strike="noStrike" dirty="0">
                          <a:solidFill>
                            <a:srgbClr val="000000"/>
                          </a:solidFill>
                          <a:effectLst/>
                          <a:latin typeface="Aptos Narrow" panose="020B0004020202020204" pitchFamily="34" charset="0"/>
                        </a:rPr>
                        <a:t>- (Bremen, </a:t>
                      </a:r>
                      <a:r>
                        <a:rPr lang="fi-FI" sz="600" b="0" i="0" u="none" strike="noStrike" dirty="0" err="1">
                          <a:solidFill>
                            <a:srgbClr val="000000"/>
                          </a:solidFill>
                          <a:effectLst/>
                          <a:latin typeface="Aptos Narrow" panose="020B0004020202020204" pitchFamily="34" charset="0"/>
                        </a:rPr>
                        <a:t>Thuringen</a:t>
                      </a:r>
                      <a:r>
                        <a:rPr lang="fi-FI" sz="600" b="0" i="0" u="none" strike="noStrike" dirty="0">
                          <a:solidFill>
                            <a:srgbClr val="000000"/>
                          </a:solidFill>
                          <a:effectLst/>
                          <a:latin typeface="Aptos Narrow" panose="020B0004020202020204" pitchFamily="34" charset="0"/>
                        </a:rPr>
                        <a:t>) ja kotimaan tapahtumat</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MJ- / kv-leiri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PM</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vMerge="1">
                  <a:txBody>
                    <a:bodyPr/>
                    <a:lstStyle/>
                    <a:p>
                      <a:endParaRPr lang="fi-FI"/>
                    </a:p>
                  </a:txBody>
                  <a:tcPr/>
                </a:tc>
                <a:tc hMerge="1" vMerge="1">
                  <a:txBody>
                    <a:bodyPr/>
                    <a:lstStyle/>
                    <a:p>
                      <a:endParaRPr lang="fi-FI"/>
                    </a:p>
                  </a:txBody>
                  <a:tcPr/>
                </a:tc>
                <a:tc hMerge="1" vMerge="1">
                  <a:txBody>
                    <a:bodyPr/>
                    <a:lstStyle/>
                    <a:p>
                      <a:endParaRPr lang="fi-FI"/>
                    </a:p>
                  </a:txBody>
                  <a:tcPr/>
                </a:tc>
                <a:tc gridSpan="2" vMerge="1">
                  <a:txBody>
                    <a:bodyPr/>
                    <a:lstStyle/>
                    <a:p>
                      <a:endParaRPr lang="fi-FI"/>
                    </a:p>
                  </a:txBody>
                  <a:tcPr/>
                </a:tc>
                <a:tc hMerge="1" vMerge="1">
                  <a:txBody>
                    <a:bodyPr/>
                    <a:lstStyle/>
                    <a:p>
                      <a:endParaRPr lang="fi-FI"/>
                    </a:p>
                  </a:txBody>
                  <a:tcPr/>
                </a:tc>
                <a:tc gridSpan="2" vMerge="1">
                  <a:txBody>
                    <a:bodyPr/>
                    <a:lstStyle/>
                    <a:p>
                      <a:endParaRPr lang="fi-FI"/>
                    </a:p>
                  </a:txBody>
                  <a:tcPr/>
                </a:tc>
                <a:tc hMerge="1" vMerge="1">
                  <a:txBody>
                    <a:bodyPr/>
                    <a:lstStyle/>
                    <a:p>
                      <a:endParaRPr lang="fi-FI"/>
                    </a:p>
                  </a:txBody>
                  <a:tcPr/>
                </a:tc>
                <a:extLst>
                  <a:ext uri="{0D108BD9-81ED-4DB2-BD59-A6C34878D82A}">
                    <a16:rowId xmlns:a16="http://schemas.microsoft.com/office/drawing/2014/main" val="304456632"/>
                  </a:ext>
                </a:extLst>
              </a:tr>
              <a:tr h="327169">
                <a:tc gridSpan="14">
                  <a:txBody>
                    <a:bodyPr/>
                    <a:lstStyle/>
                    <a:p>
                      <a:pPr algn="ctr" fontAlgn="ctr">
                        <a:buNone/>
                      </a:pPr>
                      <a:r>
                        <a:rPr lang="fi-FI" sz="1100" b="1" i="0" u="none" strike="noStrike">
                          <a:solidFill>
                            <a:srgbClr val="FFFFFF"/>
                          </a:solidFill>
                          <a:effectLst/>
                          <a:latin typeface="Aptos Narrow" panose="020B0004020202020204" pitchFamily="34" charset="0"/>
                        </a:rPr>
                        <a:t>Vuosi 2</a:t>
                      </a:r>
                    </a:p>
                  </a:txBody>
                  <a:tcPr marL="5963" marR="5963" marT="5963" marB="35781"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130584697"/>
                  </a:ext>
                </a:extLst>
              </a:tr>
              <a:tr h="255730">
                <a:tc gridSpan="2">
                  <a:txBody>
                    <a:bodyPr/>
                    <a:lstStyle/>
                    <a:p>
                      <a:pPr algn="ctr" fontAlgn="ctr">
                        <a:buNone/>
                      </a:pPr>
                      <a:r>
                        <a:rPr lang="fi-FI" sz="800" b="1" i="0" u="none" strike="noStrike">
                          <a:solidFill>
                            <a:srgbClr val="000000"/>
                          </a:solidFill>
                          <a:effectLst/>
                          <a:latin typeface="Aptos Narrow" panose="020B0004020202020204" pitchFamily="34" charset="0"/>
                        </a:rPr>
                        <a:t>Maajoukkue</a:t>
                      </a:r>
                    </a:p>
                  </a:txBody>
                  <a:tcPr marL="5963" marR="5963" marT="5963" marB="35781"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fi-FI"/>
                    </a:p>
                  </a:txBody>
                  <a:tcPr/>
                </a:tc>
                <a:tc gridSpan="2">
                  <a:txBody>
                    <a:bodyPr/>
                    <a:lstStyle/>
                    <a:p>
                      <a:pPr algn="ctr" fontAlgn="ctr">
                        <a:buNone/>
                      </a:pPr>
                      <a:r>
                        <a:rPr lang="fi-FI" sz="600" b="0" i="0" u="none" strike="noStrike">
                          <a:solidFill>
                            <a:srgbClr val="000000"/>
                          </a:solidFill>
                          <a:effectLst/>
                          <a:latin typeface="Aptos Narrow" panose="020B0004020202020204" pitchFamily="34" charset="0"/>
                        </a:rPr>
                        <a:t>MJ-leiri ja Kv-leiri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hMerge="1">
                  <a:txBody>
                    <a:bodyPr/>
                    <a:lstStyle/>
                    <a:p>
                      <a:endParaRPr lang="fi-FI"/>
                    </a:p>
                  </a:txBody>
                  <a:tcPr/>
                </a:tc>
                <a:tc gridSpan="3">
                  <a:txBody>
                    <a:bodyPr/>
                    <a:lstStyle/>
                    <a:p>
                      <a:pPr algn="ctr" fontAlgn="ctr">
                        <a:buNone/>
                      </a:pPr>
                      <a:r>
                        <a:rPr lang="fi-FI" sz="600" b="0" i="0" u="none" strike="noStrike">
                          <a:solidFill>
                            <a:srgbClr val="000000"/>
                          </a:solidFill>
                          <a:effectLst/>
                          <a:latin typeface="Aptos Narrow" panose="020B0004020202020204" pitchFamily="34" charset="0"/>
                        </a:rPr>
                        <a:t>SM, 1 x European Cup (+Bremen/Thuringen, PM) / Kv- ja 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hMerge="1">
                  <a:txBody>
                    <a:bodyPr/>
                    <a:lstStyle/>
                    <a:p>
                      <a:endParaRPr lang="fi-FI"/>
                    </a:p>
                  </a:txBody>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Japani / Kesäleiri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EM</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Kesäleiri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Krakova, 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European Cup</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rowSpan="2" gridSpan="2">
                  <a:txBody>
                    <a:bodyPr/>
                    <a:lstStyle/>
                    <a:p>
                      <a:pPr algn="ctr" fontAlgn="ctr">
                        <a:buNone/>
                      </a:pPr>
                      <a:r>
                        <a:rPr lang="fi-FI" sz="600" b="0" i="0" u="none" strike="noStrike">
                          <a:solidFill>
                            <a:srgbClr val="000000"/>
                          </a:solidFill>
                          <a:effectLst/>
                          <a:latin typeface="Aptos Narrow" panose="020B0004020202020204" pitchFamily="34" charset="0"/>
                        </a:rPr>
                        <a:t>Kv-kilpailut (Tarto, BSC)  ja leiri, MJ-leiri</a:t>
                      </a:r>
                    </a:p>
                  </a:txBody>
                  <a:tcPr marL="5963" marR="5963" marT="5963" marB="35781"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rowSpan="2" hMerge="1">
                  <a:txBody>
                    <a:bodyPr/>
                    <a:lstStyle/>
                    <a:p>
                      <a:endParaRPr lang="fi-FI"/>
                    </a:p>
                  </a:txBody>
                  <a:tcPr/>
                </a:tc>
                <a:extLst>
                  <a:ext uri="{0D108BD9-81ED-4DB2-BD59-A6C34878D82A}">
                    <a16:rowId xmlns:a16="http://schemas.microsoft.com/office/drawing/2014/main" val="2393363638"/>
                  </a:ext>
                </a:extLst>
              </a:tr>
              <a:tr h="255730">
                <a:tc gridSpan="2">
                  <a:txBody>
                    <a:bodyPr/>
                    <a:lstStyle/>
                    <a:p>
                      <a:pPr algn="ctr" fontAlgn="ctr">
                        <a:buNone/>
                      </a:pPr>
                      <a:r>
                        <a:rPr lang="fi-FI" sz="800" b="1" i="0" u="none" strike="noStrike">
                          <a:solidFill>
                            <a:srgbClr val="000000"/>
                          </a:solidFill>
                          <a:effectLst/>
                          <a:latin typeface="Aptos Narrow" panose="020B0004020202020204" pitchFamily="34" charset="0"/>
                        </a:rPr>
                        <a:t>Valmennusryhmä</a:t>
                      </a:r>
                    </a:p>
                  </a:txBody>
                  <a:tcPr marL="5963" marR="5963" marT="5963" marB="35781"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gridSpan="2">
                  <a:txBody>
                    <a:bodyPr/>
                    <a:lstStyle/>
                    <a:p>
                      <a:pPr algn="ctr" fontAlgn="ctr">
                        <a:buNone/>
                      </a:pPr>
                      <a:r>
                        <a:rPr lang="fi-FI" sz="600" b="0" i="0" u="none" strike="noStrike">
                          <a:solidFill>
                            <a:srgbClr val="000000"/>
                          </a:solidFill>
                          <a:effectLst/>
                          <a:latin typeface="Aptos Narrow" panose="020B0004020202020204" pitchFamily="34" charset="0"/>
                        </a:rPr>
                        <a:t>SM, Kv- ja kotimaan tapahtumat</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MJ- / kv-leiri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PM</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3">
                  <a:txBody>
                    <a:bodyPr/>
                    <a:lstStyle/>
                    <a:p>
                      <a:pPr algn="ctr" fontAlgn="ctr">
                        <a:buNone/>
                      </a:pPr>
                      <a:r>
                        <a:rPr lang="fi-FI" sz="600" b="0" i="0" u="none" strike="noStrike">
                          <a:solidFill>
                            <a:srgbClr val="000000"/>
                          </a:solidFill>
                          <a:effectLst/>
                          <a:latin typeface="Aptos Narrow" panose="020B0004020202020204" pitchFamily="34" charset="0"/>
                        </a:rPr>
                        <a:t>Kolme kesäleiriä</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hMerge="1">
                  <a:txBody>
                    <a:bodyPr/>
                    <a:lstStyle/>
                    <a:p>
                      <a:endParaRPr lang="fi-FI"/>
                    </a:p>
                  </a:txBody>
                  <a:tcPr/>
                </a:tc>
                <a:tc hMerge="1">
                  <a:txBody>
                    <a:bodyPr/>
                    <a:lstStyle/>
                    <a:p>
                      <a:endParaRPr lang="fi-FI"/>
                    </a:p>
                  </a:txBody>
                  <a:tcPr/>
                </a:tc>
                <a:tc gridSpan="2">
                  <a:txBody>
                    <a:bodyPr/>
                    <a:lstStyle/>
                    <a:p>
                      <a:pPr algn="ctr" fontAlgn="ctr">
                        <a:buNone/>
                      </a:pPr>
                      <a:r>
                        <a:rPr lang="fi-FI" sz="600" b="0" i="0" u="none" strike="noStrike">
                          <a:solidFill>
                            <a:srgbClr val="000000"/>
                          </a:solidFill>
                          <a:effectLst/>
                          <a:latin typeface="Aptos Narrow" panose="020B0004020202020204" pitchFamily="34" charset="0"/>
                        </a:rPr>
                        <a:t>Kv- ja kotimaan tapaht., Ecup, 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fi-FI"/>
                    </a:p>
                  </a:txBody>
                  <a:tcPr/>
                </a:tc>
                <a:tc gridSpan="2" vMerge="1">
                  <a:txBody>
                    <a:bodyPr/>
                    <a:lstStyle/>
                    <a:p>
                      <a:endParaRPr lang="fi-FI"/>
                    </a:p>
                  </a:txBody>
                  <a:tcPr/>
                </a:tc>
                <a:tc hMerge="1" vMerge="1">
                  <a:txBody>
                    <a:bodyPr/>
                    <a:lstStyle/>
                    <a:p>
                      <a:endParaRPr lang="fi-FI"/>
                    </a:p>
                  </a:txBody>
                  <a:tcPr/>
                </a:tc>
                <a:extLst>
                  <a:ext uri="{0D108BD9-81ED-4DB2-BD59-A6C34878D82A}">
                    <a16:rowId xmlns:a16="http://schemas.microsoft.com/office/drawing/2014/main" val="3589591327"/>
                  </a:ext>
                </a:extLst>
              </a:tr>
              <a:tr h="327169">
                <a:tc gridSpan="14">
                  <a:txBody>
                    <a:bodyPr/>
                    <a:lstStyle/>
                    <a:p>
                      <a:pPr algn="ctr" fontAlgn="ctr">
                        <a:buNone/>
                      </a:pPr>
                      <a:r>
                        <a:rPr lang="fi-FI" sz="1100" b="1" i="0" u="none" strike="noStrike">
                          <a:solidFill>
                            <a:srgbClr val="FFFFFF"/>
                          </a:solidFill>
                          <a:effectLst/>
                          <a:latin typeface="Aptos Narrow" panose="020B0004020202020204" pitchFamily="34" charset="0"/>
                        </a:rPr>
                        <a:t>Vuosi 3</a:t>
                      </a:r>
                    </a:p>
                  </a:txBody>
                  <a:tcPr marL="5963" marR="5963" marT="5963" marB="35781"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D0D0D"/>
                    </a:solidFill>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707927813"/>
                  </a:ext>
                </a:extLst>
              </a:tr>
              <a:tr h="255730">
                <a:tc gridSpan="2">
                  <a:txBody>
                    <a:bodyPr/>
                    <a:lstStyle/>
                    <a:p>
                      <a:pPr algn="ctr" fontAlgn="ctr">
                        <a:buNone/>
                      </a:pPr>
                      <a:r>
                        <a:rPr lang="fi-FI" sz="800" b="1" i="0" u="none" strike="noStrike">
                          <a:solidFill>
                            <a:srgbClr val="000000"/>
                          </a:solidFill>
                          <a:effectLst/>
                          <a:latin typeface="Aptos Narrow" panose="020B0004020202020204" pitchFamily="34" charset="0"/>
                        </a:rPr>
                        <a:t>Maajoukkue</a:t>
                      </a:r>
                    </a:p>
                  </a:txBody>
                  <a:tcPr marL="5963" marR="5963" marT="5963" marB="35781"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fi-FI"/>
                    </a:p>
                  </a:txBody>
                  <a:tcPr/>
                </a:tc>
                <a:tc gridSpan="2">
                  <a:txBody>
                    <a:bodyPr/>
                    <a:lstStyle/>
                    <a:p>
                      <a:pPr algn="ctr" fontAlgn="ctr">
                        <a:buNone/>
                      </a:pPr>
                      <a:r>
                        <a:rPr lang="fi-FI" sz="600" b="0" i="0" u="none" strike="noStrike">
                          <a:solidFill>
                            <a:srgbClr val="000000"/>
                          </a:solidFill>
                          <a:effectLst/>
                          <a:latin typeface="Aptos Narrow" panose="020B0004020202020204" pitchFamily="34" charset="0"/>
                        </a:rPr>
                        <a:t>MJ-leiri ja Kv-leiri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hMerge="1">
                  <a:txBody>
                    <a:bodyPr/>
                    <a:lstStyle/>
                    <a:p>
                      <a:endParaRPr lang="fi-FI"/>
                    </a:p>
                  </a:txBody>
                  <a:tcPr/>
                </a:tc>
                <a:tc gridSpan="3">
                  <a:txBody>
                    <a:bodyPr/>
                    <a:lstStyle/>
                    <a:p>
                      <a:pPr algn="ctr" fontAlgn="ctr">
                        <a:buNone/>
                      </a:pPr>
                      <a:r>
                        <a:rPr lang="fi-FI" sz="600" b="0" i="0" u="none" strike="noStrike">
                          <a:solidFill>
                            <a:srgbClr val="000000"/>
                          </a:solidFill>
                          <a:effectLst/>
                          <a:latin typeface="Aptos Narrow" panose="020B0004020202020204" pitchFamily="34" charset="0"/>
                        </a:rPr>
                        <a:t>SM, 2 x European Cup (+Bremen/Thuringen) / Kv- ja 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C000"/>
                    </a:solidFill>
                  </a:tcPr>
                </a:tc>
                <a:tc hMerge="1">
                  <a:txBody>
                    <a:bodyPr/>
                    <a:lstStyle/>
                    <a:p>
                      <a:endParaRPr lang="fi-FI"/>
                    </a:p>
                  </a:txBody>
                  <a:tcPr/>
                </a:tc>
                <a:tc hMerge="1">
                  <a:txBody>
                    <a:bodyPr/>
                    <a:lstStyle/>
                    <a:p>
                      <a:endParaRPr lang="fi-FI"/>
                    </a:p>
                  </a:txBody>
                  <a:tcPr/>
                </a:tc>
                <a:tc rowSpan="2">
                  <a:txBody>
                    <a:bodyPr/>
                    <a:lstStyle/>
                    <a:p>
                      <a:pPr algn="ctr" fontAlgn="ctr">
                        <a:buNone/>
                      </a:pPr>
                      <a:r>
                        <a:rPr lang="fi-FI" sz="600" b="0" i="0" u="none" strike="noStrike">
                          <a:solidFill>
                            <a:srgbClr val="000000"/>
                          </a:solidFill>
                          <a:effectLst/>
                          <a:latin typeface="Aptos Narrow" panose="020B0004020202020204" pitchFamily="34" charset="0"/>
                        </a:rPr>
                        <a:t>Japani  </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EM</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Kesäleiri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rowSpan="2" gridSpan="4">
                  <a:txBody>
                    <a:bodyPr/>
                    <a:lstStyle/>
                    <a:p>
                      <a:pPr algn="ctr" fontAlgn="ctr">
                        <a:buNone/>
                      </a:pPr>
                      <a:r>
                        <a:rPr lang="fi-FI" sz="600" b="0" i="0" u="none" strike="noStrike">
                          <a:solidFill>
                            <a:srgbClr val="000000"/>
                          </a:solidFill>
                          <a:effectLst/>
                          <a:latin typeface="Aptos Narrow" panose="020B0004020202020204" pitchFamily="34" charset="0"/>
                        </a:rPr>
                        <a:t>Valmistautuminen U21 ikäluokkaan siirtymiseen, mahdolliset U21 kv-tapahtumat</a:t>
                      </a:r>
                    </a:p>
                  </a:txBody>
                  <a:tcPr marL="5963" marR="5963" marT="5963" marB="35781"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70C0"/>
                    </a:solidFill>
                  </a:tcPr>
                </a:tc>
                <a:tc rowSpan="2" hMerge="1">
                  <a:txBody>
                    <a:bodyPr/>
                    <a:lstStyle/>
                    <a:p>
                      <a:endParaRPr lang="fi-FI"/>
                    </a:p>
                  </a:txBody>
                  <a:tcPr/>
                </a:tc>
                <a:tc rowSpan="2" hMerge="1">
                  <a:txBody>
                    <a:bodyPr/>
                    <a:lstStyle/>
                    <a:p>
                      <a:endParaRPr lang="fi-FI"/>
                    </a:p>
                  </a:txBody>
                  <a:tcPr/>
                </a:tc>
                <a:tc rowSpan="2" hMerge="1">
                  <a:txBody>
                    <a:bodyPr/>
                    <a:lstStyle/>
                    <a:p>
                      <a:endParaRPr lang="fi-FI"/>
                    </a:p>
                  </a:txBody>
                  <a:tcPr/>
                </a:tc>
                <a:extLst>
                  <a:ext uri="{0D108BD9-81ED-4DB2-BD59-A6C34878D82A}">
                    <a16:rowId xmlns:a16="http://schemas.microsoft.com/office/drawing/2014/main" val="4270466312"/>
                  </a:ext>
                </a:extLst>
              </a:tr>
              <a:tr h="255730">
                <a:tc gridSpan="2">
                  <a:txBody>
                    <a:bodyPr/>
                    <a:lstStyle/>
                    <a:p>
                      <a:pPr algn="ctr" fontAlgn="ctr">
                        <a:buNone/>
                      </a:pPr>
                      <a:r>
                        <a:rPr lang="fi-FI" sz="800" b="1" i="0" u="none" strike="noStrike">
                          <a:solidFill>
                            <a:srgbClr val="000000"/>
                          </a:solidFill>
                          <a:effectLst/>
                          <a:latin typeface="Aptos Narrow" panose="020B0004020202020204" pitchFamily="34" charset="0"/>
                        </a:rPr>
                        <a:t>Valmennusryhmä</a:t>
                      </a:r>
                    </a:p>
                  </a:txBody>
                  <a:tcPr marL="5963" marR="5963" marT="5963" marB="35781"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FFFF"/>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MJ-leiri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B0F0"/>
                    </a:solidFill>
                  </a:tcPr>
                </a:tc>
                <a:tc gridSpan="2">
                  <a:txBody>
                    <a:bodyPr/>
                    <a:lstStyle/>
                    <a:p>
                      <a:pPr algn="ctr" fontAlgn="ctr">
                        <a:buNone/>
                      </a:pPr>
                      <a:r>
                        <a:rPr lang="fi-FI" sz="600" b="0" i="0" u="none" strike="noStrike">
                          <a:solidFill>
                            <a:srgbClr val="000000"/>
                          </a:solidFill>
                          <a:effectLst/>
                          <a:latin typeface="Aptos Narrow" panose="020B0004020202020204" pitchFamily="34" charset="0"/>
                        </a:rPr>
                        <a:t>SM, Kv- ja kotimaan tapahtumat</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C000"/>
                    </a:solidFill>
                  </a:tcPr>
                </a:tc>
                <a:tc hMerge="1">
                  <a:txBody>
                    <a:bodyPr/>
                    <a:lstStyle/>
                    <a:p>
                      <a:endParaRPr lang="fi-FI"/>
                    </a:p>
                  </a:txBody>
                  <a:tcPr/>
                </a:tc>
                <a:tc>
                  <a:txBody>
                    <a:bodyPr/>
                    <a:lstStyle/>
                    <a:p>
                      <a:pPr algn="ctr" fontAlgn="ctr">
                        <a:buNone/>
                      </a:pPr>
                      <a:r>
                        <a:rPr lang="fi-FI" sz="600" b="0" i="0" u="none" strike="noStrike">
                          <a:solidFill>
                            <a:srgbClr val="000000"/>
                          </a:solidFill>
                          <a:effectLst/>
                          <a:latin typeface="Aptos Narrow" panose="020B0004020202020204" pitchFamily="34" charset="0"/>
                        </a:rPr>
                        <a:t>MJ- / kv-leiri</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B0F0"/>
                    </a:solidFill>
                  </a:tcPr>
                </a:tc>
                <a:tc>
                  <a:txBody>
                    <a:bodyPr/>
                    <a:lstStyle/>
                    <a:p>
                      <a:pPr algn="ctr" fontAlgn="ctr">
                        <a:buNone/>
                      </a:pPr>
                      <a:r>
                        <a:rPr lang="fi-FI" sz="600" b="0" i="0" u="none" strike="noStrike">
                          <a:solidFill>
                            <a:srgbClr val="000000"/>
                          </a:solidFill>
                          <a:effectLst/>
                          <a:latin typeface="Aptos Narrow" panose="020B0004020202020204" pitchFamily="34" charset="0"/>
                        </a:rPr>
                        <a:t>PM</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FFC000"/>
                    </a:solidFill>
                  </a:tcPr>
                </a:tc>
                <a:tc vMerge="1">
                  <a:txBody>
                    <a:bodyPr/>
                    <a:lstStyle/>
                    <a:p>
                      <a:endParaRPr lang="fi-FI"/>
                    </a:p>
                  </a:txBody>
                  <a:tcPr/>
                </a:tc>
                <a:tc gridSpan="2">
                  <a:txBody>
                    <a:bodyPr/>
                    <a:lstStyle/>
                    <a:p>
                      <a:pPr algn="ctr" fontAlgn="ctr">
                        <a:buNone/>
                      </a:pPr>
                      <a:r>
                        <a:rPr lang="fi-FI" sz="600" b="0" i="0" u="none" strike="noStrike" dirty="0">
                          <a:solidFill>
                            <a:srgbClr val="000000"/>
                          </a:solidFill>
                          <a:effectLst/>
                          <a:latin typeface="Aptos Narrow" panose="020B0004020202020204" pitchFamily="34" charset="0"/>
                        </a:rPr>
                        <a:t>Kaksi kesäleiriä</a:t>
                      </a:r>
                    </a:p>
                  </a:txBody>
                  <a:tcPr marL="5963" marR="5963" marT="5963" marB="35781"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B0F0"/>
                    </a:solidFill>
                  </a:tcPr>
                </a:tc>
                <a:tc hMerge="1">
                  <a:txBody>
                    <a:bodyPr/>
                    <a:lstStyle/>
                    <a:p>
                      <a:endParaRPr lang="fi-FI"/>
                    </a:p>
                  </a:txBody>
                  <a:tcPr/>
                </a:tc>
                <a:tc gridSpan="4" vMerge="1">
                  <a:txBody>
                    <a:bodyPr/>
                    <a:lstStyle/>
                    <a:p>
                      <a:endParaRPr lang="fi-FI"/>
                    </a:p>
                  </a:txBody>
                  <a:tcPr/>
                </a:tc>
                <a:tc hMerge="1" vMerge="1">
                  <a:txBody>
                    <a:bodyPr/>
                    <a:lstStyle/>
                    <a:p>
                      <a:endParaRPr lang="fi-FI"/>
                    </a:p>
                  </a:txBody>
                  <a:tcPr/>
                </a:tc>
                <a:tc hMerge="1" vMerge="1">
                  <a:txBody>
                    <a:bodyPr/>
                    <a:lstStyle/>
                    <a:p>
                      <a:endParaRPr lang="fi-FI"/>
                    </a:p>
                  </a:txBody>
                  <a:tcPr/>
                </a:tc>
                <a:tc hMerge="1" vMerge="1">
                  <a:txBody>
                    <a:bodyPr/>
                    <a:lstStyle/>
                    <a:p>
                      <a:endParaRPr lang="fi-FI"/>
                    </a:p>
                  </a:txBody>
                  <a:tcPr/>
                </a:tc>
                <a:extLst>
                  <a:ext uri="{0D108BD9-81ED-4DB2-BD59-A6C34878D82A}">
                    <a16:rowId xmlns:a16="http://schemas.microsoft.com/office/drawing/2014/main" val="3889874105"/>
                  </a:ext>
                </a:extLst>
              </a:tr>
            </a:tbl>
          </a:graphicData>
        </a:graphic>
      </p:graphicFrame>
    </p:spTree>
    <p:extLst>
      <p:ext uri="{BB962C8B-B14F-4D97-AF65-F5344CB8AC3E}">
        <p14:creationId xmlns:p14="http://schemas.microsoft.com/office/powerpoint/2010/main" val="45546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0DA26D9F-1AB4-C90A-2714-0386AF187405}"/>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FFC6DD50-0011-5964-3C6F-DF1909F47F97}"/>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7423CFAF-6EAB-C351-56D2-6D17137964CE}"/>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Käytetyt testit</a:t>
            </a:r>
          </a:p>
        </p:txBody>
      </p:sp>
      <p:sp>
        <p:nvSpPr>
          <p:cNvPr id="2" name="Tekstiruutu 1">
            <a:extLst>
              <a:ext uri="{FF2B5EF4-FFF2-40B4-BE49-F238E27FC236}">
                <a16:creationId xmlns:a16="http://schemas.microsoft.com/office/drawing/2014/main" id="{FF04DB49-21BC-6B88-D988-BBA4F19D17AB}"/>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7121A640-801E-B3A0-7C8E-7F0BDFF4D91E}"/>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440C4033-25C6-0DE2-6B6D-88734E61AAC9}"/>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9222E029-8679-91EB-BC58-248AFEB628B9}"/>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17DEC155-F4F2-95DD-F19D-0547BF8F5389}"/>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D71027AD-B296-151E-7950-6CC4EF5D1D8C}"/>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AACF5BE5-CD05-EE53-D617-148174906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ruutu 12">
            <a:extLst>
              <a:ext uri="{FF2B5EF4-FFF2-40B4-BE49-F238E27FC236}">
                <a16:creationId xmlns:a16="http://schemas.microsoft.com/office/drawing/2014/main" id="{B344C781-F22C-284E-2BD3-C3E7A04A3FD7}"/>
              </a:ext>
            </a:extLst>
          </p:cNvPr>
          <p:cNvSpPr txBox="1"/>
          <p:nvPr/>
        </p:nvSpPr>
        <p:spPr>
          <a:xfrm>
            <a:off x="2416120" y="1210655"/>
            <a:ext cx="7691188" cy="5078313"/>
          </a:xfrm>
          <a:prstGeom prst="rect">
            <a:avLst/>
          </a:prstGeom>
          <a:noFill/>
        </p:spPr>
        <p:txBody>
          <a:bodyPr wrap="square" rtlCol="0">
            <a:spAutoFit/>
          </a:bodyPr>
          <a:lstStyle/>
          <a:p>
            <a:r>
              <a:rPr lang="fi-FI" b="1" dirty="0">
                <a:latin typeface="Rubik Medium" pitchFamily="2" charset="-79"/>
                <a:cs typeface="Rubik Medium" pitchFamily="2" charset="-79"/>
              </a:rPr>
              <a:t>Cooperin 12 minuutin juoksutesti</a:t>
            </a:r>
          </a:p>
          <a:p>
            <a:pPr marL="285750" indent="-285750">
              <a:buFont typeface="Arial" panose="020B0604020202020204" pitchFamily="34" charset="0"/>
              <a:buChar char="•"/>
            </a:pPr>
            <a:r>
              <a:rPr lang="fi-FI" sz="1600" dirty="0">
                <a:latin typeface="Rubik" pitchFamily="2" charset="-79"/>
                <a:cs typeface="Rubik" pitchFamily="2" charset="-79"/>
              </a:rPr>
              <a:t>Mittaa judokan kestävyysominaisuuksia.</a:t>
            </a:r>
          </a:p>
          <a:p>
            <a:pPr marL="285750" indent="-285750">
              <a:buFont typeface="Arial" panose="020B0604020202020204" pitchFamily="34" charset="0"/>
              <a:buChar char="•"/>
            </a:pPr>
            <a:r>
              <a:rPr lang="fi-FI" sz="1600" dirty="0">
                <a:latin typeface="Rubik" pitchFamily="2" charset="-79"/>
                <a:cs typeface="Rubik" pitchFamily="2" charset="-79"/>
              </a:rPr>
              <a:t>Kestävyys on judokalle merkittävä ominaisuus.</a:t>
            </a:r>
          </a:p>
          <a:p>
            <a:pPr marL="285750" indent="-285750">
              <a:buFont typeface="Arial" panose="020B0604020202020204" pitchFamily="34" charset="0"/>
              <a:buChar char="•"/>
            </a:pPr>
            <a:r>
              <a:rPr lang="fi-FI" sz="1600" dirty="0">
                <a:latin typeface="Rubik" pitchFamily="2" charset="-79"/>
                <a:cs typeface="Rubik" pitchFamily="2" charset="-79"/>
              </a:rPr>
              <a:t>Hyvä kestävyys auttaa palautumaan otteluista ja on merkittävässä roolissa jatkoaikaotteluiden voittamisessa.</a:t>
            </a:r>
          </a:p>
          <a:p>
            <a:pPr marL="285750" indent="-285750">
              <a:buFont typeface="Arial" panose="020B0604020202020204" pitchFamily="34" charset="0"/>
              <a:buChar char="•"/>
            </a:pPr>
            <a:r>
              <a:rPr lang="fi-FI" sz="1600" dirty="0">
                <a:latin typeface="Rubik" pitchFamily="2" charset="-79"/>
                <a:cs typeface="Rubik" pitchFamily="2" charset="-79"/>
              </a:rPr>
              <a:t>Hyvä kestävyys auttaa palautumaan harjoituksista niin arkiharjoittelussa kuin maajoukkue- ja kansainvälisillä leireillä.</a:t>
            </a:r>
          </a:p>
          <a:p>
            <a:endParaRPr lang="fi-FI" sz="1600" dirty="0">
              <a:latin typeface="Rubik" pitchFamily="2" charset="-79"/>
              <a:cs typeface="Rubik" pitchFamily="2" charset="-79"/>
            </a:endParaRPr>
          </a:p>
          <a:p>
            <a:r>
              <a:rPr lang="fi-FI" sz="1600" b="1" dirty="0">
                <a:latin typeface="Rubik Medium" pitchFamily="2" charset="-79"/>
                <a:cs typeface="Rubik Medium" pitchFamily="2" charset="-79"/>
              </a:rPr>
              <a:t>Judogiriipunta 60 </a:t>
            </a:r>
            <a:r>
              <a:rPr lang="fi-FI" sz="1600" b="1" dirty="0" err="1">
                <a:latin typeface="Rubik Medium" pitchFamily="2" charset="-79"/>
                <a:cs typeface="Rubik Medium" pitchFamily="2" charset="-79"/>
              </a:rPr>
              <a:t>sek</a:t>
            </a:r>
            <a:r>
              <a:rPr lang="fi-FI" sz="1600" b="1" dirty="0">
                <a:latin typeface="Rubik Medium" pitchFamily="2" charset="-79"/>
                <a:cs typeface="Rubik Medium" pitchFamily="2" charset="-79"/>
              </a:rPr>
              <a:t>. + Leuanvedon maksimitoistomäärä</a:t>
            </a:r>
          </a:p>
          <a:p>
            <a:pPr marL="285750" indent="-285750">
              <a:buFont typeface="Arial" panose="020B0604020202020204" pitchFamily="34" charset="0"/>
              <a:buChar char="•"/>
            </a:pPr>
            <a:r>
              <a:rPr lang="fi-FI" sz="1600" dirty="0">
                <a:latin typeface="Rubik" pitchFamily="2" charset="-79"/>
                <a:cs typeface="Rubik" pitchFamily="2" charset="-79"/>
              </a:rPr>
              <a:t>Mittaa lajinomaista ylävartalon voimaa, kestävyyttä ja lajinomaista otevoimaa.</a:t>
            </a:r>
          </a:p>
          <a:p>
            <a:pPr marL="285750" indent="-285750">
              <a:buFont typeface="Arial" panose="020B0604020202020204" pitchFamily="34" charset="0"/>
              <a:buChar char="•"/>
            </a:pPr>
            <a:r>
              <a:rPr lang="fi-FI" sz="1600" dirty="0">
                <a:latin typeface="Rubik" pitchFamily="2" charset="-79"/>
                <a:cs typeface="Rubik" pitchFamily="2" charset="-79"/>
              </a:rPr>
              <a:t>Judokan tulee kyetä pitämään vastustajan judogista kiinni: heitoissa otteen irtoaminen tarkoittaa varoitusta ja heiton epäonnistumista. Otetaistelussa oman otteen menettäminen tarkoittaa vastustajalle tilaisuuden antamista voittoon.</a:t>
            </a:r>
          </a:p>
          <a:p>
            <a:pPr marL="285750" indent="-285750">
              <a:buFont typeface="Arial" panose="020B0604020202020204" pitchFamily="34" charset="0"/>
              <a:buChar char="•"/>
            </a:pPr>
            <a:r>
              <a:rPr lang="fi-FI" sz="1600" dirty="0">
                <a:latin typeface="Rubik" pitchFamily="2" charset="-79"/>
                <a:cs typeface="Rubik" pitchFamily="2" charset="-79"/>
              </a:rPr>
              <a:t>Pitävää otetta täytyy ylläpitää otteluajan ja mahdollisesti jatkoajan verran. Samaan aikaan judokan tulee kyetä tekemään horjutuksia, liikuttamista ja hyökkäyksiä yhtäjaksoisesti.</a:t>
            </a: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75110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D653CCFE-BBD6-ED0B-A660-38CCDBF889FE}"/>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1850E450-8783-4BBB-FD84-360987433834}"/>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9CB03B5E-6D44-5EB4-C5A7-73CF21955D56}"/>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Tulosten arviointi ja viitearvot</a:t>
            </a:r>
          </a:p>
        </p:txBody>
      </p:sp>
      <p:sp>
        <p:nvSpPr>
          <p:cNvPr id="2" name="Tekstiruutu 1">
            <a:extLst>
              <a:ext uri="{FF2B5EF4-FFF2-40B4-BE49-F238E27FC236}">
                <a16:creationId xmlns:a16="http://schemas.microsoft.com/office/drawing/2014/main" id="{BEA9BDCB-CF2C-926F-E93D-06E38812A57B}"/>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483FE48B-750F-A54A-C1D8-CC8829D6C48C}"/>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D4D97F55-AA5E-D777-CA9D-B52C67650E04}"/>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1156E40E-7263-F135-F889-1AEB883005E4}"/>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B416F002-FD79-5219-7222-0DB5113A2CD2}"/>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4" name="Picture 2">
            <a:extLst>
              <a:ext uri="{FF2B5EF4-FFF2-40B4-BE49-F238E27FC236}">
                <a16:creationId xmlns:a16="http://schemas.microsoft.com/office/drawing/2014/main" id="{5C4145B9-0A2E-11B6-1547-14E2ACB1A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ulukko 11">
            <a:extLst>
              <a:ext uri="{FF2B5EF4-FFF2-40B4-BE49-F238E27FC236}">
                <a16:creationId xmlns:a16="http://schemas.microsoft.com/office/drawing/2014/main" id="{773CAA65-35E9-E08E-87B0-95B245282D4D}"/>
              </a:ext>
            </a:extLst>
          </p:cNvPr>
          <p:cNvGraphicFramePr>
            <a:graphicFrameLocks noGrp="1"/>
          </p:cNvGraphicFramePr>
          <p:nvPr/>
        </p:nvGraphicFramePr>
        <p:xfrm>
          <a:off x="697467" y="977205"/>
          <a:ext cx="3900572" cy="2225040"/>
        </p:xfrm>
        <a:graphic>
          <a:graphicData uri="http://schemas.openxmlformats.org/drawingml/2006/table">
            <a:tbl>
              <a:tblPr firstRow="1" bandRow="1">
                <a:tableStyleId>{00A15C55-8517-42AA-B614-E9B94910E393}</a:tableStyleId>
              </a:tblPr>
              <a:tblGrid>
                <a:gridCol w="614543">
                  <a:extLst>
                    <a:ext uri="{9D8B030D-6E8A-4147-A177-3AD203B41FA5}">
                      <a16:colId xmlns:a16="http://schemas.microsoft.com/office/drawing/2014/main" val="4238037351"/>
                    </a:ext>
                  </a:extLst>
                </a:gridCol>
                <a:gridCol w="3286029">
                  <a:extLst>
                    <a:ext uri="{9D8B030D-6E8A-4147-A177-3AD203B41FA5}">
                      <a16:colId xmlns:a16="http://schemas.microsoft.com/office/drawing/2014/main" val="1513618758"/>
                    </a:ext>
                  </a:extLst>
                </a:gridCol>
              </a:tblGrid>
              <a:tr h="370840">
                <a:tc gridSpan="2">
                  <a:txBody>
                    <a:bodyPr/>
                    <a:lstStyle/>
                    <a:p>
                      <a:r>
                        <a:rPr lang="fi-FI" sz="1200" dirty="0"/>
                        <a:t>Tulosten arviointi</a:t>
                      </a:r>
                    </a:p>
                  </a:txBody>
                  <a:tcPr/>
                </a:tc>
                <a:tc hMerge="1">
                  <a:txBody>
                    <a:bodyPr/>
                    <a:lstStyle/>
                    <a:p>
                      <a:endParaRPr lang="fi-FI" dirty="0"/>
                    </a:p>
                  </a:txBody>
                  <a:tcPr/>
                </a:tc>
                <a:extLst>
                  <a:ext uri="{0D108BD9-81ED-4DB2-BD59-A6C34878D82A}">
                    <a16:rowId xmlns:a16="http://schemas.microsoft.com/office/drawing/2014/main" val="1961922995"/>
                  </a:ext>
                </a:extLst>
              </a:tr>
              <a:tr h="370840">
                <a:tc>
                  <a:txBody>
                    <a:bodyPr/>
                    <a:lstStyle/>
                    <a:p>
                      <a:r>
                        <a:rPr lang="fi-FI" sz="1200" b="1" dirty="0"/>
                        <a:t>5</a:t>
                      </a:r>
                    </a:p>
                  </a:txBody>
                  <a:tcPr/>
                </a:tc>
                <a:tc>
                  <a:txBody>
                    <a:bodyPr/>
                    <a:lstStyle/>
                    <a:p>
                      <a:r>
                        <a:rPr lang="fi-FI" sz="1200" b="1" dirty="0"/>
                        <a:t>Erinomainen</a:t>
                      </a:r>
                    </a:p>
                  </a:txBody>
                  <a:tcPr/>
                </a:tc>
                <a:extLst>
                  <a:ext uri="{0D108BD9-81ED-4DB2-BD59-A6C34878D82A}">
                    <a16:rowId xmlns:a16="http://schemas.microsoft.com/office/drawing/2014/main" val="4272247965"/>
                  </a:ext>
                </a:extLst>
              </a:tr>
              <a:tr h="370840">
                <a:tc>
                  <a:txBody>
                    <a:bodyPr/>
                    <a:lstStyle/>
                    <a:p>
                      <a:r>
                        <a:rPr lang="fi-FI" sz="1200" b="1" dirty="0"/>
                        <a:t>4</a:t>
                      </a:r>
                    </a:p>
                  </a:txBody>
                  <a:tcPr/>
                </a:tc>
                <a:tc>
                  <a:txBody>
                    <a:bodyPr/>
                    <a:lstStyle/>
                    <a:p>
                      <a:r>
                        <a:rPr lang="fi-FI" sz="1200" b="1" dirty="0"/>
                        <a:t>Hyvä</a:t>
                      </a:r>
                    </a:p>
                  </a:txBody>
                  <a:tcPr/>
                </a:tc>
                <a:extLst>
                  <a:ext uri="{0D108BD9-81ED-4DB2-BD59-A6C34878D82A}">
                    <a16:rowId xmlns:a16="http://schemas.microsoft.com/office/drawing/2014/main" val="1426416303"/>
                  </a:ext>
                </a:extLst>
              </a:tr>
              <a:tr h="370840">
                <a:tc>
                  <a:txBody>
                    <a:bodyPr/>
                    <a:lstStyle/>
                    <a:p>
                      <a:r>
                        <a:rPr lang="fi-FI" sz="1200" b="1" dirty="0"/>
                        <a:t>3</a:t>
                      </a:r>
                    </a:p>
                  </a:txBody>
                  <a:tcPr>
                    <a:solidFill>
                      <a:srgbClr val="FFFF00"/>
                    </a:solidFill>
                  </a:tcPr>
                </a:tc>
                <a:tc>
                  <a:txBody>
                    <a:bodyPr/>
                    <a:lstStyle/>
                    <a:p>
                      <a:r>
                        <a:rPr lang="fi-FI" sz="1200" b="1" dirty="0"/>
                        <a:t>Tyydyttävä keskitaso</a:t>
                      </a:r>
                    </a:p>
                  </a:txBody>
                  <a:tcPr>
                    <a:solidFill>
                      <a:srgbClr val="FFFF00"/>
                    </a:solidFill>
                  </a:tcPr>
                </a:tc>
                <a:extLst>
                  <a:ext uri="{0D108BD9-81ED-4DB2-BD59-A6C34878D82A}">
                    <a16:rowId xmlns:a16="http://schemas.microsoft.com/office/drawing/2014/main" val="2855899612"/>
                  </a:ext>
                </a:extLst>
              </a:tr>
              <a:tr h="370840">
                <a:tc>
                  <a:txBody>
                    <a:bodyPr/>
                    <a:lstStyle/>
                    <a:p>
                      <a:r>
                        <a:rPr lang="fi-FI" sz="1200" b="1" dirty="0"/>
                        <a:t>2</a:t>
                      </a:r>
                    </a:p>
                  </a:txBody>
                  <a:tcPr/>
                </a:tc>
                <a:tc>
                  <a:txBody>
                    <a:bodyPr/>
                    <a:lstStyle/>
                    <a:p>
                      <a:r>
                        <a:rPr lang="fi-FI" sz="1200" b="1" dirty="0"/>
                        <a:t>Kehitettävää</a:t>
                      </a:r>
                    </a:p>
                  </a:txBody>
                  <a:tcPr/>
                </a:tc>
                <a:extLst>
                  <a:ext uri="{0D108BD9-81ED-4DB2-BD59-A6C34878D82A}">
                    <a16:rowId xmlns:a16="http://schemas.microsoft.com/office/drawing/2014/main" val="3407541298"/>
                  </a:ext>
                </a:extLst>
              </a:tr>
              <a:tr h="370840">
                <a:tc>
                  <a:txBody>
                    <a:bodyPr/>
                    <a:lstStyle/>
                    <a:p>
                      <a:r>
                        <a:rPr lang="fi-FI" sz="1200" b="1" dirty="0"/>
                        <a:t>1</a:t>
                      </a:r>
                    </a:p>
                  </a:txBody>
                  <a:tcPr/>
                </a:tc>
                <a:tc>
                  <a:txBody>
                    <a:bodyPr/>
                    <a:lstStyle/>
                    <a:p>
                      <a:r>
                        <a:rPr lang="fi-FI" sz="1200" b="1" dirty="0"/>
                        <a:t>Oleellinen kehityskohde</a:t>
                      </a:r>
                    </a:p>
                  </a:txBody>
                  <a:tcPr/>
                </a:tc>
                <a:extLst>
                  <a:ext uri="{0D108BD9-81ED-4DB2-BD59-A6C34878D82A}">
                    <a16:rowId xmlns:a16="http://schemas.microsoft.com/office/drawing/2014/main" val="1303496642"/>
                  </a:ext>
                </a:extLst>
              </a:tr>
            </a:tbl>
          </a:graphicData>
        </a:graphic>
      </p:graphicFrame>
      <p:sp>
        <p:nvSpPr>
          <p:cNvPr id="13" name="Tekstiruutu 12">
            <a:extLst>
              <a:ext uri="{FF2B5EF4-FFF2-40B4-BE49-F238E27FC236}">
                <a16:creationId xmlns:a16="http://schemas.microsoft.com/office/drawing/2014/main" id="{65374603-EB38-62AD-63B9-F0CB6D289D7F}"/>
              </a:ext>
            </a:extLst>
          </p:cNvPr>
          <p:cNvSpPr txBox="1"/>
          <p:nvPr/>
        </p:nvSpPr>
        <p:spPr>
          <a:xfrm>
            <a:off x="662333" y="3354028"/>
            <a:ext cx="3970840" cy="1569660"/>
          </a:xfrm>
          <a:prstGeom prst="rect">
            <a:avLst/>
          </a:prstGeom>
          <a:noFill/>
        </p:spPr>
        <p:txBody>
          <a:bodyPr wrap="square" rtlCol="0">
            <a:spAutoFit/>
          </a:bodyPr>
          <a:lstStyle/>
          <a:p>
            <a:pPr marL="285750" indent="-285750">
              <a:buFont typeface="Arial" panose="020B0604020202020204" pitchFamily="34" charset="0"/>
              <a:buChar char="•"/>
            </a:pPr>
            <a:r>
              <a:rPr lang="fi-FI" sz="1200" dirty="0">
                <a:latin typeface="Rubik" pitchFamily="2" charset="-79"/>
                <a:cs typeface="Rubik" pitchFamily="2" charset="-79"/>
              </a:rPr>
              <a:t>Testien ryhmäkohtaisia tuloksia arvioidaan asteikolla 1-5.</a:t>
            </a:r>
          </a:p>
          <a:p>
            <a:pPr marL="285750" indent="-285750">
              <a:buFont typeface="Arial" panose="020B0604020202020204" pitchFamily="34" charset="0"/>
              <a:buChar char="•"/>
            </a:pPr>
            <a:r>
              <a:rPr lang="fi-FI" sz="1200" dirty="0">
                <a:latin typeface="Rubik" pitchFamily="2" charset="-79"/>
                <a:cs typeface="Rubik" pitchFamily="2" charset="-79"/>
              </a:rPr>
              <a:t>Tuloksissa seuraavilla sivuilla ryhmän mediaani merkitty keltaisella.</a:t>
            </a:r>
          </a:p>
          <a:p>
            <a:endParaRPr lang="fi-FI" sz="1200" dirty="0">
              <a:latin typeface="Rubik" pitchFamily="2" charset="-79"/>
              <a:cs typeface="Rubik" pitchFamily="2" charset="-79"/>
            </a:endParaRPr>
          </a:p>
          <a:p>
            <a:pPr marL="285750" indent="-285750">
              <a:buFont typeface="Arial" panose="020B0604020202020204" pitchFamily="34" charset="0"/>
              <a:buChar char="•"/>
            </a:pPr>
            <a:endParaRPr lang="fi-FI" sz="1200" dirty="0">
              <a:latin typeface="Rubik" pitchFamily="2" charset="-79"/>
              <a:cs typeface="Rubik" pitchFamily="2" charset="-79"/>
            </a:endParaRPr>
          </a:p>
          <a:p>
            <a:pPr marL="285750" indent="-285750">
              <a:buFont typeface="Arial" panose="020B0604020202020204" pitchFamily="34" charset="0"/>
              <a:buChar char="•"/>
            </a:pPr>
            <a:endParaRPr lang="fi-FI" sz="1200" dirty="0">
              <a:latin typeface="Rubik" pitchFamily="2" charset="-79"/>
              <a:cs typeface="Rubik" pitchFamily="2" charset="-79"/>
            </a:endParaRPr>
          </a:p>
          <a:p>
            <a:pPr marL="285750" indent="-285750">
              <a:buFont typeface="Arial" panose="020B0604020202020204" pitchFamily="34" charset="0"/>
              <a:buChar char="•"/>
            </a:pPr>
            <a:endParaRPr lang="fi-FI" sz="1200" dirty="0"/>
          </a:p>
        </p:txBody>
      </p:sp>
      <p:graphicFrame>
        <p:nvGraphicFramePr>
          <p:cNvPr id="15" name="Taulukko 14">
            <a:extLst>
              <a:ext uri="{FF2B5EF4-FFF2-40B4-BE49-F238E27FC236}">
                <a16:creationId xmlns:a16="http://schemas.microsoft.com/office/drawing/2014/main" id="{F9273A93-6D24-BC31-B9CD-878521A27B56}"/>
              </a:ext>
            </a:extLst>
          </p:cNvPr>
          <p:cNvGraphicFramePr>
            <a:graphicFrameLocks noGrp="1"/>
          </p:cNvGraphicFramePr>
          <p:nvPr/>
        </p:nvGraphicFramePr>
        <p:xfrm>
          <a:off x="5354436" y="991375"/>
          <a:ext cx="5570779" cy="2225041"/>
        </p:xfrm>
        <a:graphic>
          <a:graphicData uri="http://schemas.openxmlformats.org/drawingml/2006/table">
            <a:tbl>
              <a:tblPr firstRow="1" bandRow="1">
                <a:tableStyleId>{00A15C55-8517-42AA-B614-E9B94910E393}</a:tableStyleId>
              </a:tblPr>
              <a:tblGrid>
                <a:gridCol w="593926">
                  <a:extLst>
                    <a:ext uri="{9D8B030D-6E8A-4147-A177-3AD203B41FA5}">
                      <a16:colId xmlns:a16="http://schemas.microsoft.com/office/drawing/2014/main" val="1116475986"/>
                    </a:ext>
                  </a:extLst>
                </a:gridCol>
                <a:gridCol w="2210831">
                  <a:extLst>
                    <a:ext uri="{9D8B030D-6E8A-4147-A177-3AD203B41FA5}">
                      <a16:colId xmlns:a16="http://schemas.microsoft.com/office/drawing/2014/main" val="964355029"/>
                    </a:ext>
                  </a:extLst>
                </a:gridCol>
                <a:gridCol w="585544">
                  <a:extLst>
                    <a:ext uri="{9D8B030D-6E8A-4147-A177-3AD203B41FA5}">
                      <a16:colId xmlns:a16="http://schemas.microsoft.com/office/drawing/2014/main" val="2766520651"/>
                    </a:ext>
                  </a:extLst>
                </a:gridCol>
                <a:gridCol w="2180478">
                  <a:extLst>
                    <a:ext uri="{9D8B030D-6E8A-4147-A177-3AD203B41FA5}">
                      <a16:colId xmlns:a16="http://schemas.microsoft.com/office/drawing/2014/main" val="2170842031"/>
                    </a:ext>
                  </a:extLst>
                </a:gridCol>
              </a:tblGrid>
              <a:tr h="317863">
                <a:tc gridSpan="4">
                  <a:txBody>
                    <a:bodyPr/>
                    <a:lstStyle/>
                    <a:p>
                      <a:r>
                        <a:rPr lang="fi-FI" sz="1200" dirty="0">
                          <a:latin typeface="Rubik Medium" pitchFamily="2" charset="-79"/>
                          <a:cs typeface="Rubik Medium" pitchFamily="2" charset="-79"/>
                        </a:rPr>
                        <a:t>Judogiriipunta 60sek + Leuanvedon maksimitoistomäärä</a:t>
                      </a:r>
                    </a:p>
                  </a:txBody>
                  <a:tcPr/>
                </a:tc>
                <a:tc hMerge="1">
                  <a:txBody>
                    <a:bodyPr/>
                    <a:lstStyle/>
                    <a:p>
                      <a:endParaRPr lang="fi-FI"/>
                    </a:p>
                  </a:txBody>
                  <a:tcPr/>
                </a:tc>
                <a:tc hMerge="1">
                  <a:txBody>
                    <a:bodyPr/>
                    <a:lstStyle/>
                    <a:p>
                      <a:endParaRPr lang="fi-FI" sz="1400" dirty="0">
                        <a:latin typeface="Rubik Medium" pitchFamily="2" charset="-79"/>
                        <a:cs typeface="Rubik Medium" pitchFamily="2" charset="-79"/>
                      </a:endParaRPr>
                    </a:p>
                  </a:txBody>
                  <a:tcPr/>
                </a:tc>
                <a:tc hMerge="1">
                  <a:txBody>
                    <a:bodyPr/>
                    <a:lstStyle/>
                    <a:p>
                      <a:endParaRPr lang="fi-FI"/>
                    </a:p>
                  </a:txBody>
                  <a:tcPr/>
                </a:tc>
                <a:extLst>
                  <a:ext uri="{0D108BD9-81ED-4DB2-BD59-A6C34878D82A}">
                    <a16:rowId xmlns:a16="http://schemas.microsoft.com/office/drawing/2014/main" val="3172155356"/>
                  </a:ext>
                </a:extLst>
              </a:tr>
              <a:tr h="317863">
                <a:tc gridSpan="2">
                  <a:txBody>
                    <a:bodyPr/>
                    <a:lstStyle/>
                    <a:p>
                      <a:r>
                        <a:rPr lang="fi-FI" sz="1200" dirty="0">
                          <a:latin typeface="Rubik Medium" pitchFamily="2" charset="-79"/>
                          <a:cs typeface="Rubik Medium" pitchFamily="2" charset="-79"/>
                        </a:rPr>
                        <a:t>POJAT </a:t>
                      </a:r>
                    </a:p>
                  </a:txBody>
                  <a:tcPr/>
                </a:tc>
                <a:tc hMerge="1">
                  <a:txBody>
                    <a:bodyPr/>
                    <a:lstStyle/>
                    <a:p>
                      <a:endParaRPr lang="fi-FI" dirty="0"/>
                    </a:p>
                  </a:txBody>
                  <a:tcPr/>
                </a:tc>
                <a:tc gridSpan="2">
                  <a:txBody>
                    <a:bodyPr/>
                    <a:lstStyle/>
                    <a:p>
                      <a:r>
                        <a:rPr lang="fi-FI" sz="1200" dirty="0">
                          <a:latin typeface="Rubik Medium" pitchFamily="2" charset="-79"/>
                          <a:cs typeface="Rubik Medium" pitchFamily="2" charset="-79"/>
                        </a:rPr>
                        <a:t>TYTÖT </a:t>
                      </a:r>
                    </a:p>
                  </a:txBody>
                  <a:tcPr/>
                </a:tc>
                <a:tc hMerge="1">
                  <a:txBody>
                    <a:bodyPr/>
                    <a:lstStyle/>
                    <a:p>
                      <a:endParaRPr lang="fi-FI" dirty="0"/>
                    </a:p>
                  </a:txBody>
                  <a:tcPr/>
                </a:tc>
                <a:extLst>
                  <a:ext uri="{0D108BD9-81ED-4DB2-BD59-A6C34878D82A}">
                    <a16:rowId xmlns:a16="http://schemas.microsoft.com/office/drawing/2014/main" val="3792623097"/>
                  </a:ext>
                </a:extLst>
              </a:tr>
              <a:tr h="317863">
                <a:tc>
                  <a:txBody>
                    <a:bodyPr/>
                    <a:lstStyle/>
                    <a:p>
                      <a:r>
                        <a:rPr lang="fi-FI" sz="1200" dirty="0">
                          <a:latin typeface="Rubik Medium" pitchFamily="2" charset="-79"/>
                          <a:cs typeface="Rubik Medium" pitchFamily="2" charset="-79"/>
                        </a:rPr>
                        <a:t>5</a:t>
                      </a:r>
                    </a:p>
                  </a:txBody>
                  <a:tcPr/>
                </a:tc>
                <a:tc>
                  <a:txBody>
                    <a:bodyPr/>
                    <a:lstStyle/>
                    <a:p>
                      <a:r>
                        <a:rPr lang="fi-FI" sz="1200" dirty="0">
                          <a:latin typeface="Rubik Medium" pitchFamily="2" charset="-79"/>
                          <a:cs typeface="Rubik Medium" pitchFamily="2" charset="-79"/>
                        </a:rPr>
                        <a:t>15+</a:t>
                      </a:r>
                    </a:p>
                  </a:txBody>
                  <a:tcPr/>
                </a:tc>
                <a:tc>
                  <a:txBody>
                    <a:bodyPr/>
                    <a:lstStyle/>
                    <a:p>
                      <a:r>
                        <a:rPr lang="fi-FI" sz="1200" dirty="0">
                          <a:latin typeface="Rubik Medium" pitchFamily="2" charset="-79"/>
                          <a:cs typeface="Rubik Medium" pitchFamily="2" charset="-79"/>
                        </a:rPr>
                        <a:t>5</a:t>
                      </a:r>
                    </a:p>
                  </a:txBody>
                  <a:tcPr/>
                </a:tc>
                <a:tc>
                  <a:txBody>
                    <a:bodyPr/>
                    <a:lstStyle/>
                    <a:p>
                      <a:r>
                        <a:rPr lang="fi-FI" sz="1200" dirty="0">
                          <a:latin typeface="Rubik Medium" pitchFamily="2" charset="-79"/>
                          <a:cs typeface="Rubik Medium" pitchFamily="2" charset="-79"/>
                        </a:rPr>
                        <a:t>5+</a:t>
                      </a:r>
                    </a:p>
                  </a:txBody>
                  <a:tcPr/>
                </a:tc>
                <a:extLst>
                  <a:ext uri="{0D108BD9-81ED-4DB2-BD59-A6C34878D82A}">
                    <a16:rowId xmlns:a16="http://schemas.microsoft.com/office/drawing/2014/main" val="3024851166"/>
                  </a:ext>
                </a:extLst>
              </a:tr>
              <a:tr h="317863">
                <a:tc>
                  <a:txBody>
                    <a:bodyPr/>
                    <a:lstStyle/>
                    <a:p>
                      <a:r>
                        <a:rPr lang="fi-FI" sz="1200" dirty="0">
                          <a:latin typeface="Rubik Medium" pitchFamily="2" charset="-79"/>
                          <a:cs typeface="Rubik Medium" pitchFamily="2" charset="-79"/>
                        </a:rPr>
                        <a:t>4</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5-14</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4</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1-4</a:t>
                      </a:r>
                    </a:p>
                  </a:txBody>
                  <a:tcPr>
                    <a:solidFill>
                      <a:schemeClr val="tx2">
                        <a:lumMod val="10000"/>
                        <a:lumOff val="90000"/>
                      </a:schemeClr>
                    </a:solidFill>
                  </a:tcPr>
                </a:tc>
                <a:extLst>
                  <a:ext uri="{0D108BD9-81ED-4DB2-BD59-A6C34878D82A}">
                    <a16:rowId xmlns:a16="http://schemas.microsoft.com/office/drawing/2014/main" val="1741401080"/>
                  </a:ext>
                </a:extLst>
              </a:tr>
              <a:tr h="317863">
                <a:tc>
                  <a:txBody>
                    <a:bodyPr/>
                    <a:lstStyle/>
                    <a:p>
                      <a:r>
                        <a:rPr lang="fi-FI" sz="1200" dirty="0">
                          <a:latin typeface="Rubik Medium" pitchFamily="2" charset="-79"/>
                          <a:cs typeface="Rubik Medium" pitchFamily="2" charset="-79"/>
                        </a:rPr>
                        <a:t>3</a:t>
                      </a:r>
                    </a:p>
                  </a:txBody>
                  <a:tcPr/>
                </a:tc>
                <a:tc>
                  <a:txBody>
                    <a:bodyPr/>
                    <a:lstStyle/>
                    <a:p>
                      <a:r>
                        <a:rPr lang="fi-FI" sz="1200" dirty="0">
                          <a:latin typeface="Rubik Medium" pitchFamily="2" charset="-79"/>
                          <a:cs typeface="Rubik Medium" pitchFamily="2" charset="-79"/>
                        </a:rPr>
                        <a:t>1-4</a:t>
                      </a:r>
                    </a:p>
                  </a:txBody>
                  <a:tcPr/>
                </a:tc>
                <a:tc>
                  <a:txBody>
                    <a:bodyPr/>
                    <a:lstStyle/>
                    <a:p>
                      <a:r>
                        <a:rPr lang="fi-FI" sz="1200" dirty="0">
                          <a:latin typeface="Rubik Medium" pitchFamily="2" charset="-79"/>
                          <a:cs typeface="Rubik Medium" pitchFamily="2" charset="-79"/>
                        </a:rPr>
                        <a:t>3</a:t>
                      </a:r>
                    </a:p>
                  </a:txBody>
                  <a:tcPr/>
                </a:tc>
                <a:tc>
                  <a:txBody>
                    <a:bodyPr/>
                    <a:lstStyle/>
                    <a:p>
                      <a:r>
                        <a:rPr lang="fi-FI" sz="1200" dirty="0">
                          <a:latin typeface="Rubik Medium" pitchFamily="2" charset="-79"/>
                          <a:cs typeface="Rubik Medium" pitchFamily="2" charset="-79"/>
                        </a:rPr>
                        <a:t>60 </a:t>
                      </a:r>
                      <a:r>
                        <a:rPr lang="fi-FI" sz="1200" dirty="0" err="1">
                          <a:latin typeface="Rubik Medium" pitchFamily="2" charset="-79"/>
                          <a:cs typeface="Rubik Medium" pitchFamily="2" charset="-79"/>
                        </a:rPr>
                        <a:t>sek</a:t>
                      </a:r>
                      <a:r>
                        <a:rPr lang="fi-FI" sz="1200" dirty="0">
                          <a:latin typeface="Rubik Medium" pitchFamily="2" charset="-79"/>
                          <a:cs typeface="Rubik Medium" pitchFamily="2" charset="-79"/>
                        </a:rPr>
                        <a:t>.</a:t>
                      </a:r>
                    </a:p>
                  </a:txBody>
                  <a:tcPr/>
                </a:tc>
                <a:extLst>
                  <a:ext uri="{0D108BD9-81ED-4DB2-BD59-A6C34878D82A}">
                    <a16:rowId xmlns:a16="http://schemas.microsoft.com/office/drawing/2014/main" val="3332627977"/>
                  </a:ext>
                </a:extLst>
              </a:tr>
              <a:tr h="317863">
                <a:tc>
                  <a:txBody>
                    <a:bodyPr/>
                    <a:lstStyle/>
                    <a:p>
                      <a:r>
                        <a:rPr lang="fi-FI" sz="1200" dirty="0">
                          <a:latin typeface="Rubik Medium" pitchFamily="2" charset="-79"/>
                          <a:cs typeface="Rubik Medium" pitchFamily="2" charset="-79"/>
                        </a:rPr>
                        <a:t>2</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50 – 60 </a:t>
                      </a:r>
                      <a:r>
                        <a:rPr lang="fi-FI" sz="1200" dirty="0" err="1">
                          <a:latin typeface="Rubik Medium" pitchFamily="2" charset="-79"/>
                          <a:cs typeface="Rubik Medium" pitchFamily="2" charset="-79"/>
                        </a:rPr>
                        <a:t>sek</a:t>
                      </a:r>
                      <a:r>
                        <a:rPr lang="fi-FI" sz="1200" dirty="0">
                          <a:latin typeface="Rubik Medium" pitchFamily="2" charset="-79"/>
                          <a:cs typeface="Rubik Medium" pitchFamily="2" charset="-79"/>
                        </a:rPr>
                        <a:t>.</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2</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40 – 59 </a:t>
                      </a:r>
                      <a:r>
                        <a:rPr lang="fi-FI" sz="1200" dirty="0" err="1">
                          <a:latin typeface="Rubik Medium" pitchFamily="2" charset="-79"/>
                          <a:cs typeface="Rubik Medium" pitchFamily="2" charset="-79"/>
                        </a:rPr>
                        <a:t>sek</a:t>
                      </a:r>
                      <a:r>
                        <a:rPr lang="fi-FI" sz="1200" dirty="0">
                          <a:latin typeface="Rubik Medium" pitchFamily="2" charset="-79"/>
                          <a:cs typeface="Rubik Medium" pitchFamily="2" charset="-79"/>
                        </a:rPr>
                        <a:t>.</a:t>
                      </a:r>
                    </a:p>
                  </a:txBody>
                  <a:tcPr>
                    <a:solidFill>
                      <a:schemeClr val="tx2">
                        <a:lumMod val="10000"/>
                        <a:lumOff val="90000"/>
                      </a:schemeClr>
                    </a:solidFill>
                  </a:tcPr>
                </a:tc>
                <a:extLst>
                  <a:ext uri="{0D108BD9-81ED-4DB2-BD59-A6C34878D82A}">
                    <a16:rowId xmlns:a16="http://schemas.microsoft.com/office/drawing/2014/main" val="865302325"/>
                  </a:ext>
                </a:extLst>
              </a:tr>
              <a:tr h="317863">
                <a:tc>
                  <a:txBody>
                    <a:bodyPr/>
                    <a:lstStyle/>
                    <a:p>
                      <a:r>
                        <a:rPr lang="fi-FI" sz="1200" dirty="0">
                          <a:latin typeface="Rubik Medium" pitchFamily="2" charset="-79"/>
                          <a:cs typeface="Rubik Medium" pitchFamily="2" charset="-79"/>
                        </a:rPr>
                        <a:t>1</a:t>
                      </a:r>
                    </a:p>
                  </a:txBody>
                  <a:tcPr/>
                </a:tc>
                <a:tc>
                  <a:txBody>
                    <a:bodyPr/>
                    <a:lstStyle/>
                    <a:p>
                      <a:r>
                        <a:rPr lang="fi-FI" sz="1200" dirty="0">
                          <a:latin typeface="Rubik Medium" pitchFamily="2" charset="-79"/>
                          <a:cs typeface="Rubik Medium" pitchFamily="2" charset="-79"/>
                        </a:rPr>
                        <a:t>Alle 50 </a:t>
                      </a:r>
                      <a:r>
                        <a:rPr lang="fi-FI" sz="1200" dirty="0" err="1">
                          <a:latin typeface="Rubik Medium" pitchFamily="2" charset="-79"/>
                          <a:cs typeface="Rubik Medium" pitchFamily="2" charset="-79"/>
                        </a:rPr>
                        <a:t>sek</a:t>
                      </a:r>
                      <a:r>
                        <a:rPr lang="fi-FI" sz="1200" dirty="0">
                          <a:latin typeface="Rubik Medium" pitchFamily="2" charset="-79"/>
                          <a:cs typeface="Rubik Medium" pitchFamily="2" charset="-79"/>
                        </a:rPr>
                        <a:t>.</a:t>
                      </a:r>
                    </a:p>
                  </a:txBody>
                  <a:tcPr/>
                </a:tc>
                <a:tc>
                  <a:txBody>
                    <a:bodyPr/>
                    <a:lstStyle/>
                    <a:p>
                      <a:r>
                        <a:rPr lang="fi-FI" sz="1200" dirty="0">
                          <a:latin typeface="Rubik Medium" pitchFamily="2" charset="-79"/>
                          <a:cs typeface="Rubik Medium" pitchFamily="2" charset="-79"/>
                        </a:rPr>
                        <a:t>1</a:t>
                      </a:r>
                    </a:p>
                  </a:txBody>
                  <a:tcPr/>
                </a:tc>
                <a:tc>
                  <a:txBody>
                    <a:bodyPr/>
                    <a:lstStyle/>
                    <a:p>
                      <a:r>
                        <a:rPr lang="fi-FI" sz="1200" dirty="0">
                          <a:latin typeface="Rubik Medium" pitchFamily="2" charset="-79"/>
                          <a:cs typeface="Rubik Medium" pitchFamily="2" charset="-79"/>
                        </a:rPr>
                        <a:t>Alle 40 </a:t>
                      </a:r>
                      <a:r>
                        <a:rPr lang="fi-FI" sz="1200" dirty="0" err="1">
                          <a:latin typeface="Rubik Medium" pitchFamily="2" charset="-79"/>
                          <a:cs typeface="Rubik Medium" pitchFamily="2" charset="-79"/>
                        </a:rPr>
                        <a:t>sek</a:t>
                      </a:r>
                      <a:r>
                        <a:rPr lang="fi-FI" sz="1200" dirty="0">
                          <a:latin typeface="Rubik Medium" pitchFamily="2" charset="-79"/>
                          <a:cs typeface="Rubik Medium" pitchFamily="2" charset="-79"/>
                        </a:rPr>
                        <a:t>.</a:t>
                      </a:r>
                    </a:p>
                  </a:txBody>
                  <a:tcPr/>
                </a:tc>
                <a:extLst>
                  <a:ext uri="{0D108BD9-81ED-4DB2-BD59-A6C34878D82A}">
                    <a16:rowId xmlns:a16="http://schemas.microsoft.com/office/drawing/2014/main" val="1190433580"/>
                  </a:ext>
                </a:extLst>
              </a:tr>
            </a:tbl>
          </a:graphicData>
        </a:graphic>
      </p:graphicFrame>
      <p:graphicFrame>
        <p:nvGraphicFramePr>
          <p:cNvPr id="16" name="Taulukko 15">
            <a:extLst>
              <a:ext uri="{FF2B5EF4-FFF2-40B4-BE49-F238E27FC236}">
                <a16:creationId xmlns:a16="http://schemas.microsoft.com/office/drawing/2014/main" id="{C52F989B-7762-C4C1-91F9-2896516E7A1C}"/>
              </a:ext>
            </a:extLst>
          </p:cNvPr>
          <p:cNvGraphicFramePr>
            <a:graphicFrameLocks noGrp="1"/>
          </p:cNvGraphicFramePr>
          <p:nvPr/>
        </p:nvGraphicFramePr>
        <p:xfrm>
          <a:off x="5354436" y="3429000"/>
          <a:ext cx="5570779" cy="2189159"/>
        </p:xfrm>
        <a:graphic>
          <a:graphicData uri="http://schemas.openxmlformats.org/drawingml/2006/table">
            <a:tbl>
              <a:tblPr firstRow="1" bandRow="1">
                <a:tableStyleId>{00A15C55-8517-42AA-B614-E9B94910E393}</a:tableStyleId>
              </a:tblPr>
              <a:tblGrid>
                <a:gridCol w="589385">
                  <a:extLst>
                    <a:ext uri="{9D8B030D-6E8A-4147-A177-3AD203B41FA5}">
                      <a16:colId xmlns:a16="http://schemas.microsoft.com/office/drawing/2014/main" val="1116475986"/>
                    </a:ext>
                  </a:extLst>
                </a:gridCol>
                <a:gridCol w="2193925">
                  <a:extLst>
                    <a:ext uri="{9D8B030D-6E8A-4147-A177-3AD203B41FA5}">
                      <a16:colId xmlns:a16="http://schemas.microsoft.com/office/drawing/2014/main" val="964355029"/>
                    </a:ext>
                  </a:extLst>
                </a:gridCol>
                <a:gridCol w="581066">
                  <a:extLst>
                    <a:ext uri="{9D8B030D-6E8A-4147-A177-3AD203B41FA5}">
                      <a16:colId xmlns:a16="http://schemas.microsoft.com/office/drawing/2014/main" val="2766520651"/>
                    </a:ext>
                  </a:extLst>
                </a:gridCol>
                <a:gridCol w="2206403">
                  <a:extLst>
                    <a:ext uri="{9D8B030D-6E8A-4147-A177-3AD203B41FA5}">
                      <a16:colId xmlns:a16="http://schemas.microsoft.com/office/drawing/2014/main" val="2170842031"/>
                    </a:ext>
                  </a:extLst>
                </a:gridCol>
              </a:tblGrid>
              <a:tr h="312737">
                <a:tc gridSpan="4">
                  <a:txBody>
                    <a:bodyPr/>
                    <a:lstStyle/>
                    <a:p>
                      <a:r>
                        <a:rPr lang="fi-FI" sz="1200" dirty="0">
                          <a:latin typeface="Rubik Medium" pitchFamily="2" charset="-79"/>
                          <a:cs typeface="Rubik Medium" pitchFamily="2" charset="-79"/>
                        </a:rPr>
                        <a:t>Cooper 12min juoksutesti</a:t>
                      </a:r>
                    </a:p>
                  </a:txBody>
                  <a:tcPr/>
                </a:tc>
                <a:tc hMerge="1">
                  <a:txBody>
                    <a:bodyPr/>
                    <a:lstStyle/>
                    <a:p>
                      <a:endParaRPr lang="fi-FI"/>
                    </a:p>
                  </a:txBody>
                  <a:tcPr/>
                </a:tc>
                <a:tc hMerge="1">
                  <a:txBody>
                    <a:bodyPr/>
                    <a:lstStyle/>
                    <a:p>
                      <a:endParaRPr lang="fi-FI" sz="1400" dirty="0">
                        <a:latin typeface="Rubik Medium" pitchFamily="2" charset="-79"/>
                        <a:cs typeface="Rubik Medium" pitchFamily="2" charset="-79"/>
                      </a:endParaRPr>
                    </a:p>
                  </a:txBody>
                  <a:tcPr/>
                </a:tc>
                <a:tc hMerge="1">
                  <a:txBody>
                    <a:bodyPr/>
                    <a:lstStyle/>
                    <a:p>
                      <a:endParaRPr lang="fi-FI"/>
                    </a:p>
                  </a:txBody>
                  <a:tcPr/>
                </a:tc>
                <a:extLst>
                  <a:ext uri="{0D108BD9-81ED-4DB2-BD59-A6C34878D82A}">
                    <a16:rowId xmlns:a16="http://schemas.microsoft.com/office/drawing/2014/main" val="3645171654"/>
                  </a:ext>
                </a:extLst>
              </a:tr>
              <a:tr h="312737">
                <a:tc gridSpan="2">
                  <a:txBody>
                    <a:bodyPr/>
                    <a:lstStyle/>
                    <a:p>
                      <a:r>
                        <a:rPr lang="fi-FI" sz="1200" dirty="0">
                          <a:latin typeface="Rubik Medium" pitchFamily="2" charset="-79"/>
                          <a:cs typeface="Rubik Medium" pitchFamily="2" charset="-79"/>
                        </a:rPr>
                        <a:t>POJAT </a:t>
                      </a:r>
                    </a:p>
                  </a:txBody>
                  <a:tcPr/>
                </a:tc>
                <a:tc hMerge="1">
                  <a:txBody>
                    <a:bodyPr/>
                    <a:lstStyle/>
                    <a:p>
                      <a:endParaRPr lang="fi-FI" dirty="0"/>
                    </a:p>
                  </a:txBody>
                  <a:tcPr/>
                </a:tc>
                <a:tc gridSpan="2">
                  <a:txBody>
                    <a:bodyPr/>
                    <a:lstStyle/>
                    <a:p>
                      <a:r>
                        <a:rPr lang="fi-FI" sz="1200" dirty="0">
                          <a:latin typeface="Rubik Medium" pitchFamily="2" charset="-79"/>
                          <a:cs typeface="Rubik Medium" pitchFamily="2" charset="-79"/>
                        </a:rPr>
                        <a:t>TYTÖT </a:t>
                      </a:r>
                    </a:p>
                  </a:txBody>
                  <a:tcPr/>
                </a:tc>
                <a:tc hMerge="1">
                  <a:txBody>
                    <a:bodyPr/>
                    <a:lstStyle/>
                    <a:p>
                      <a:endParaRPr lang="fi-FI" dirty="0"/>
                    </a:p>
                  </a:txBody>
                  <a:tcPr/>
                </a:tc>
                <a:extLst>
                  <a:ext uri="{0D108BD9-81ED-4DB2-BD59-A6C34878D82A}">
                    <a16:rowId xmlns:a16="http://schemas.microsoft.com/office/drawing/2014/main" val="3792623097"/>
                  </a:ext>
                </a:extLst>
              </a:tr>
              <a:tr h="312737">
                <a:tc>
                  <a:txBody>
                    <a:bodyPr/>
                    <a:lstStyle/>
                    <a:p>
                      <a:r>
                        <a:rPr lang="fi-FI" sz="1200" dirty="0">
                          <a:latin typeface="Rubik Medium" pitchFamily="2" charset="-79"/>
                          <a:cs typeface="Rubik Medium" pitchFamily="2" charset="-79"/>
                        </a:rPr>
                        <a:t>5</a:t>
                      </a:r>
                    </a:p>
                  </a:txBody>
                  <a:tcPr/>
                </a:tc>
                <a:tc>
                  <a:txBody>
                    <a:bodyPr/>
                    <a:lstStyle/>
                    <a:p>
                      <a:r>
                        <a:rPr lang="fi-FI" sz="1200" dirty="0">
                          <a:latin typeface="Rubik Medium" pitchFamily="2" charset="-79"/>
                          <a:cs typeface="Rubik Medium" pitchFamily="2" charset="-79"/>
                        </a:rPr>
                        <a:t>Yli 3200</a:t>
                      </a:r>
                    </a:p>
                  </a:txBody>
                  <a:tcPr/>
                </a:tc>
                <a:tc>
                  <a:txBody>
                    <a:bodyPr/>
                    <a:lstStyle/>
                    <a:p>
                      <a:r>
                        <a:rPr lang="fi-FI" sz="1200" dirty="0">
                          <a:latin typeface="Rubik Medium" pitchFamily="2" charset="-79"/>
                          <a:cs typeface="Rubik Medium" pitchFamily="2" charset="-79"/>
                        </a:rPr>
                        <a:t>5</a:t>
                      </a:r>
                    </a:p>
                  </a:txBody>
                  <a:tcPr/>
                </a:tc>
                <a:tc>
                  <a:txBody>
                    <a:bodyPr/>
                    <a:lstStyle/>
                    <a:p>
                      <a:r>
                        <a:rPr lang="fi-FI" sz="1200" dirty="0">
                          <a:latin typeface="Rubik Medium" pitchFamily="2" charset="-79"/>
                          <a:cs typeface="Rubik Medium" pitchFamily="2" charset="-79"/>
                        </a:rPr>
                        <a:t>Yli 2800 </a:t>
                      </a:r>
                    </a:p>
                  </a:txBody>
                  <a:tcPr/>
                </a:tc>
                <a:extLst>
                  <a:ext uri="{0D108BD9-81ED-4DB2-BD59-A6C34878D82A}">
                    <a16:rowId xmlns:a16="http://schemas.microsoft.com/office/drawing/2014/main" val="3024851166"/>
                  </a:ext>
                </a:extLst>
              </a:tr>
              <a:tr h="312737">
                <a:tc>
                  <a:txBody>
                    <a:bodyPr/>
                    <a:lstStyle/>
                    <a:p>
                      <a:r>
                        <a:rPr lang="fi-FI" sz="1200" dirty="0">
                          <a:latin typeface="Rubik Medium" pitchFamily="2" charset="-79"/>
                          <a:cs typeface="Rubik Medium" pitchFamily="2" charset="-79"/>
                        </a:rPr>
                        <a:t>4</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3000 - 3199</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4</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2700 - 2799</a:t>
                      </a:r>
                    </a:p>
                  </a:txBody>
                  <a:tcPr>
                    <a:solidFill>
                      <a:schemeClr val="tx2">
                        <a:lumMod val="10000"/>
                        <a:lumOff val="90000"/>
                      </a:schemeClr>
                    </a:solidFill>
                  </a:tcPr>
                </a:tc>
                <a:extLst>
                  <a:ext uri="{0D108BD9-81ED-4DB2-BD59-A6C34878D82A}">
                    <a16:rowId xmlns:a16="http://schemas.microsoft.com/office/drawing/2014/main" val="1741401080"/>
                  </a:ext>
                </a:extLst>
              </a:tr>
              <a:tr h="312737">
                <a:tc>
                  <a:txBody>
                    <a:bodyPr/>
                    <a:lstStyle/>
                    <a:p>
                      <a:r>
                        <a:rPr lang="fi-FI" sz="1200" dirty="0">
                          <a:latin typeface="Rubik Medium" pitchFamily="2" charset="-79"/>
                          <a:cs typeface="Rubik Medium" pitchFamily="2" charset="-79"/>
                        </a:rPr>
                        <a:t>3</a:t>
                      </a:r>
                    </a:p>
                  </a:txBody>
                  <a:tcPr/>
                </a:tc>
                <a:tc>
                  <a:txBody>
                    <a:bodyPr/>
                    <a:lstStyle/>
                    <a:p>
                      <a:r>
                        <a:rPr lang="fi-FI" sz="1200" dirty="0">
                          <a:latin typeface="Rubik Medium" pitchFamily="2" charset="-79"/>
                          <a:cs typeface="Rubik Medium" pitchFamily="2" charset="-79"/>
                        </a:rPr>
                        <a:t>2800 - 2999</a:t>
                      </a:r>
                    </a:p>
                  </a:txBody>
                  <a:tcPr/>
                </a:tc>
                <a:tc>
                  <a:txBody>
                    <a:bodyPr/>
                    <a:lstStyle/>
                    <a:p>
                      <a:r>
                        <a:rPr lang="fi-FI" sz="1200" dirty="0">
                          <a:latin typeface="Rubik Medium" pitchFamily="2" charset="-79"/>
                          <a:cs typeface="Rubik Medium" pitchFamily="2" charset="-79"/>
                        </a:rPr>
                        <a:t>3</a:t>
                      </a:r>
                    </a:p>
                  </a:txBody>
                  <a:tcPr/>
                </a:tc>
                <a:tc>
                  <a:txBody>
                    <a:bodyPr/>
                    <a:lstStyle/>
                    <a:p>
                      <a:r>
                        <a:rPr lang="fi-FI" sz="1200" dirty="0">
                          <a:latin typeface="Rubik Medium" pitchFamily="2" charset="-79"/>
                          <a:cs typeface="Rubik Medium" pitchFamily="2" charset="-79"/>
                        </a:rPr>
                        <a:t>2550 – 2699</a:t>
                      </a:r>
                    </a:p>
                  </a:txBody>
                  <a:tcPr/>
                </a:tc>
                <a:extLst>
                  <a:ext uri="{0D108BD9-81ED-4DB2-BD59-A6C34878D82A}">
                    <a16:rowId xmlns:a16="http://schemas.microsoft.com/office/drawing/2014/main" val="3332627977"/>
                  </a:ext>
                </a:extLst>
              </a:tr>
              <a:tr h="312737">
                <a:tc>
                  <a:txBody>
                    <a:bodyPr/>
                    <a:lstStyle/>
                    <a:p>
                      <a:r>
                        <a:rPr lang="fi-FI" sz="1200" dirty="0">
                          <a:latin typeface="Rubik Medium" pitchFamily="2" charset="-79"/>
                          <a:cs typeface="Rubik Medium" pitchFamily="2" charset="-79"/>
                        </a:rPr>
                        <a:t>2</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2600 - 2799</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2</a:t>
                      </a:r>
                    </a:p>
                  </a:txBody>
                  <a:tcPr>
                    <a:solidFill>
                      <a:schemeClr val="tx2">
                        <a:lumMod val="10000"/>
                        <a:lumOff val="90000"/>
                      </a:schemeClr>
                    </a:solidFill>
                  </a:tcPr>
                </a:tc>
                <a:tc>
                  <a:txBody>
                    <a:bodyPr/>
                    <a:lstStyle/>
                    <a:p>
                      <a:r>
                        <a:rPr lang="fi-FI" sz="1200" dirty="0">
                          <a:latin typeface="Rubik Medium" pitchFamily="2" charset="-79"/>
                          <a:cs typeface="Rubik Medium" pitchFamily="2" charset="-79"/>
                        </a:rPr>
                        <a:t>2300 - 2549</a:t>
                      </a:r>
                    </a:p>
                  </a:txBody>
                  <a:tcPr>
                    <a:solidFill>
                      <a:schemeClr val="tx2">
                        <a:lumMod val="10000"/>
                        <a:lumOff val="90000"/>
                      </a:schemeClr>
                    </a:solidFill>
                  </a:tcPr>
                </a:tc>
                <a:extLst>
                  <a:ext uri="{0D108BD9-81ED-4DB2-BD59-A6C34878D82A}">
                    <a16:rowId xmlns:a16="http://schemas.microsoft.com/office/drawing/2014/main" val="865302325"/>
                  </a:ext>
                </a:extLst>
              </a:tr>
              <a:tr h="312737">
                <a:tc>
                  <a:txBody>
                    <a:bodyPr/>
                    <a:lstStyle/>
                    <a:p>
                      <a:r>
                        <a:rPr lang="fi-FI" sz="1200" dirty="0">
                          <a:latin typeface="Rubik Medium" pitchFamily="2" charset="-79"/>
                          <a:cs typeface="Rubik Medium" pitchFamily="2" charset="-79"/>
                        </a:rPr>
                        <a:t>1</a:t>
                      </a:r>
                    </a:p>
                  </a:txBody>
                  <a:tcPr/>
                </a:tc>
                <a:tc>
                  <a:txBody>
                    <a:bodyPr/>
                    <a:lstStyle/>
                    <a:p>
                      <a:r>
                        <a:rPr lang="fi-FI" sz="1200" dirty="0">
                          <a:latin typeface="Rubik Medium" pitchFamily="2" charset="-79"/>
                          <a:cs typeface="Rubik Medium" pitchFamily="2" charset="-79"/>
                        </a:rPr>
                        <a:t>Alle 2600</a:t>
                      </a:r>
                    </a:p>
                  </a:txBody>
                  <a:tcPr/>
                </a:tc>
                <a:tc>
                  <a:txBody>
                    <a:bodyPr/>
                    <a:lstStyle/>
                    <a:p>
                      <a:r>
                        <a:rPr lang="fi-FI" sz="1200" dirty="0">
                          <a:latin typeface="Rubik Medium" pitchFamily="2" charset="-79"/>
                          <a:cs typeface="Rubik Medium" pitchFamily="2" charset="-79"/>
                        </a:rPr>
                        <a:t>1</a:t>
                      </a:r>
                    </a:p>
                  </a:txBody>
                  <a:tcPr/>
                </a:tc>
                <a:tc>
                  <a:txBody>
                    <a:bodyPr/>
                    <a:lstStyle/>
                    <a:p>
                      <a:r>
                        <a:rPr lang="fi-FI" sz="1200" dirty="0">
                          <a:latin typeface="Rubik Medium" pitchFamily="2" charset="-79"/>
                          <a:cs typeface="Rubik Medium" pitchFamily="2" charset="-79"/>
                        </a:rPr>
                        <a:t>Alle 2300</a:t>
                      </a:r>
                    </a:p>
                  </a:txBody>
                  <a:tcPr/>
                </a:tc>
                <a:extLst>
                  <a:ext uri="{0D108BD9-81ED-4DB2-BD59-A6C34878D82A}">
                    <a16:rowId xmlns:a16="http://schemas.microsoft.com/office/drawing/2014/main" val="1190433580"/>
                  </a:ext>
                </a:extLst>
              </a:tr>
            </a:tbl>
          </a:graphicData>
        </a:graphic>
      </p:graphicFrame>
    </p:spTree>
    <p:extLst>
      <p:ext uri="{BB962C8B-B14F-4D97-AF65-F5344CB8AC3E}">
        <p14:creationId xmlns:p14="http://schemas.microsoft.com/office/powerpoint/2010/main" val="3903261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7C24C985-B8D5-1CCE-4417-29361C91DEEC}"/>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22615CFF-A334-795C-A92D-9E1496DA9330}"/>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AE87D2C5-841A-D1B2-BC54-B1EF8A73DFC4}"/>
              </a:ext>
            </a:extLst>
          </p:cNvPr>
          <p:cNvPicPr preferRelativeResize="0"/>
          <p:nvPr/>
        </p:nvPicPr>
        <p:blipFill>
          <a:blip r:embed="rId4">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614257F3-F71B-95F8-B443-6741A8E2A856}"/>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Judogiriipunta 60 </a:t>
            </a:r>
            <a:r>
              <a:rPr lang="fi-FI" sz="4267" b="1" dirty="0" err="1">
                <a:solidFill>
                  <a:srgbClr val="002060"/>
                </a:solidFill>
                <a:latin typeface="Rubik Medium" panose="020B0604020202020204" charset="-79"/>
                <a:ea typeface="Rubik"/>
                <a:cs typeface="Rubik Medium" panose="020B0604020202020204" charset="-79"/>
                <a:sym typeface="Rubik"/>
              </a:rPr>
              <a:t>sek</a:t>
            </a:r>
            <a:r>
              <a:rPr lang="fi-FI" sz="4267" b="1" dirty="0">
                <a:solidFill>
                  <a:srgbClr val="002060"/>
                </a:solidFill>
                <a:latin typeface="Rubik Medium" panose="020B0604020202020204" charset="-79"/>
                <a:ea typeface="Rubik"/>
                <a:cs typeface="Rubik Medium" panose="020B0604020202020204" charset="-79"/>
                <a:sym typeface="Rubik"/>
              </a:rPr>
              <a:t> + Leuanveto</a:t>
            </a:r>
          </a:p>
        </p:txBody>
      </p:sp>
      <p:sp>
        <p:nvSpPr>
          <p:cNvPr id="2" name="Tekstiruutu 1">
            <a:extLst>
              <a:ext uri="{FF2B5EF4-FFF2-40B4-BE49-F238E27FC236}">
                <a16:creationId xmlns:a16="http://schemas.microsoft.com/office/drawing/2014/main" id="{8F2A5468-71D4-3D69-1F39-58A03EDACCED}"/>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B96BE67B-7C1F-7FF4-C093-76851CC0A2FB}"/>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7" name="Tekstiruutu 6">
            <a:extLst>
              <a:ext uri="{FF2B5EF4-FFF2-40B4-BE49-F238E27FC236}">
                <a16:creationId xmlns:a16="http://schemas.microsoft.com/office/drawing/2014/main" id="{A99D66E8-E813-C9B5-5FFC-6A0AD40B8417}"/>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6AD474EC-37E3-1E21-BF7B-9786743A1DBA}"/>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graphicFrame>
        <p:nvGraphicFramePr>
          <p:cNvPr id="15" name="Taulukko 14">
            <a:extLst>
              <a:ext uri="{FF2B5EF4-FFF2-40B4-BE49-F238E27FC236}">
                <a16:creationId xmlns:a16="http://schemas.microsoft.com/office/drawing/2014/main" id="{BE776C54-F4C0-B886-F576-2F2A426D5F5D}"/>
              </a:ext>
            </a:extLst>
          </p:cNvPr>
          <p:cNvGraphicFramePr>
            <a:graphicFrameLocks noGrp="1"/>
          </p:cNvGraphicFramePr>
          <p:nvPr/>
        </p:nvGraphicFramePr>
        <p:xfrm>
          <a:off x="822999" y="1891352"/>
          <a:ext cx="8128002" cy="2225040"/>
        </p:xfrm>
        <a:graphic>
          <a:graphicData uri="http://schemas.openxmlformats.org/drawingml/2006/table">
            <a:tbl>
              <a:tblPr firstRow="1" bandRow="1">
                <a:tableStyleId>{00A15C55-8517-42AA-B614-E9B94910E393}</a:tableStyleId>
              </a:tblPr>
              <a:tblGrid>
                <a:gridCol w="702876">
                  <a:extLst>
                    <a:ext uri="{9D8B030D-6E8A-4147-A177-3AD203B41FA5}">
                      <a16:colId xmlns:a16="http://schemas.microsoft.com/office/drawing/2014/main" val="1116475986"/>
                    </a:ext>
                  </a:extLst>
                </a:gridCol>
                <a:gridCol w="2616385">
                  <a:extLst>
                    <a:ext uri="{9D8B030D-6E8A-4147-A177-3AD203B41FA5}">
                      <a16:colId xmlns:a16="http://schemas.microsoft.com/office/drawing/2014/main" val="964355029"/>
                    </a:ext>
                  </a:extLst>
                </a:gridCol>
                <a:gridCol w="739779">
                  <a:extLst>
                    <a:ext uri="{9D8B030D-6E8A-4147-A177-3AD203B41FA5}">
                      <a16:colId xmlns:a16="http://schemas.microsoft.com/office/drawing/2014/main" val="1925870072"/>
                    </a:ext>
                  </a:extLst>
                </a:gridCol>
                <a:gridCol w="692956">
                  <a:extLst>
                    <a:ext uri="{9D8B030D-6E8A-4147-A177-3AD203B41FA5}">
                      <a16:colId xmlns:a16="http://schemas.microsoft.com/office/drawing/2014/main" val="2766520651"/>
                    </a:ext>
                  </a:extLst>
                </a:gridCol>
                <a:gridCol w="2580465">
                  <a:extLst>
                    <a:ext uri="{9D8B030D-6E8A-4147-A177-3AD203B41FA5}">
                      <a16:colId xmlns:a16="http://schemas.microsoft.com/office/drawing/2014/main" val="2170842031"/>
                    </a:ext>
                  </a:extLst>
                </a:gridCol>
                <a:gridCol w="795541">
                  <a:extLst>
                    <a:ext uri="{9D8B030D-6E8A-4147-A177-3AD203B41FA5}">
                      <a16:colId xmlns:a16="http://schemas.microsoft.com/office/drawing/2014/main" val="1206316630"/>
                    </a:ext>
                  </a:extLst>
                </a:gridCol>
              </a:tblGrid>
              <a:tr h="370840">
                <a:tc gridSpan="3">
                  <a:txBody>
                    <a:bodyPr/>
                    <a:lstStyle/>
                    <a:p>
                      <a:r>
                        <a:rPr lang="fi-FI" sz="1400" dirty="0">
                          <a:latin typeface="Rubik Medium" pitchFamily="2" charset="-79"/>
                          <a:cs typeface="Rubik Medium" pitchFamily="2" charset="-79"/>
                        </a:rPr>
                        <a:t>POJAT (paras 13 leukaa)</a:t>
                      </a:r>
                    </a:p>
                  </a:txBody>
                  <a:tcPr/>
                </a:tc>
                <a:tc hMerge="1">
                  <a:txBody>
                    <a:bodyPr/>
                    <a:lstStyle/>
                    <a:p>
                      <a:endParaRPr lang="fi-FI" dirty="0"/>
                    </a:p>
                  </a:txBody>
                  <a:tcPr/>
                </a:tc>
                <a:tc hMerge="1">
                  <a:txBody>
                    <a:bodyPr/>
                    <a:lstStyle/>
                    <a:p>
                      <a:endParaRPr lang="fi-FI" sz="1400" dirty="0">
                        <a:latin typeface="Rubik Medium" pitchFamily="2" charset="-79"/>
                        <a:cs typeface="Rubik Medium" pitchFamily="2" charset="-79"/>
                      </a:endParaRPr>
                    </a:p>
                  </a:txBody>
                  <a:tcPr/>
                </a:tc>
                <a:tc gridSpan="3">
                  <a:txBody>
                    <a:bodyPr/>
                    <a:lstStyle/>
                    <a:p>
                      <a:r>
                        <a:rPr lang="fi-FI" sz="1400" dirty="0">
                          <a:latin typeface="Rubik Medium" pitchFamily="2" charset="-79"/>
                          <a:cs typeface="Rubik Medium" pitchFamily="2" charset="-79"/>
                        </a:rPr>
                        <a:t>TYTÖT (paras 11 leukaa)</a:t>
                      </a:r>
                    </a:p>
                  </a:txBody>
                  <a:tcPr/>
                </a:tc>
                <a:tc hMerge="1">
                  <a:txBody>
                    <a:bodyPr/>
                    <a:lstStyle/>
                    <a:p>
                      <a:endParaRPr lang="fi-FI" dirty="0"/>
                    </a:p>
                  </a:txBody>
                  <a:tcPr/>
                </a:tc>
                <a:tc hMerge="1">
                  <a:txBody>
                    <a:bodyPr/>
                    <a:lstStyle/>
                    <a:p>
                      <a:endParaRPr lang="fi-FI" sz="1400" dirty="0">
                        <a:latin typeface="Rubik Medium" pitchFamily="2" charset="-79"/>
                        <a:cs typeface="Rubik Medium" pitchFamily="2" charset="-79"/>
                      </a:endParaRPr>
                    </a:p>
                  </a:txBody>
                  <a:tcPr/>
                </a:tc>
                <a:extLst>
                  <a:ext uri="{0D108BD9-81ED-4DB2-BD59-A6C34878D82A}">
                    <a16:rowId xmlns:a16="http://schemas.microsoft.com/office/drawing/2014/main" val="3792623097"/>
                  </a:ext>
                </a:extLst>
              </a:tr>
              <a:tr h="370840">
                <a:tc>
                  <a:txBody>
                    <a:bodyPr/>
                    <a:lstStyle/>
                    <a:p>
                      <a:r>
                        <a:rPr lang="fi-FI" sz="1400" dirty="0">
                          <a:latin typeface="Rubik Medium" pitchFamily="2" charset="-79"/>
                          <a:cs typeface="Rubik Medium" pitchFamily="2" charset="-79"/>
                        </a:rPr>
                        <a:t>5</a:t>
                      </a:r>
                    </a:p>
                  </a:txBody>
                  <a:tcPr/>
                </a:tc>
                <a:tc>
                  <a:txBody>
                    <a:bodyPr/>
                    <a:lstStyle/>
                    <a:p>
                      <a:r>
                        <a:rPr lang="fi-FI" sz="1400" dirty="0">
                          <a:latin typeface="Rubik Medium" pitchFamily="2" charset="-79"/>
                          <a:cs typeface="Rubik Medium" pitchFamily="2" charset="-79"/>
                        </a:rPr>
                        <a:t>15+</a:t>
                      </a:r>
                    </a:p>
                  </a:txBody>
                  <a:tcPr/>
                </a:tc>
                <a:tc>
                  <a:txBody>
                    <a:bodyPr/>
                    <a:lstStyle/>
                    <a:p>
                      <a:endParaRPr lang="fi-FI" sz="1400" dirty="0">
                        <a:latin typeface="Rubik Medium" pitchFamily="2" charset="-79"/>
                        <a:cs typeface="Rubik Medium" pitchFamily="2" charset="-79"/>
                      </a:endParaRPr>
                    </a:p>
                  </a:txBody>
                  <a:tcPr/>
                </a:tc>
                <a:tc>
                  <a:txBody>
                    <a:bodyPr/>
                    <a:lstStyle/>
                    <a:p>
                      <a:r>
                        <a:rPr lang="fi-FI" sz="1400" dirty="0">
                          <a:latin typeface="Rubik Medium" pitchFamily="2" charset="-79"/>
                          <a:cs typeface="Rubik Medium" pitchFamily="2" charset="-79"/>
                        </a:rPr>
                        <a:t>5</a:t>
                      </a:r>
                    </a:p>
                  </a:txBody>
                  <a:tcPr/>
                </a:tc>
                <a:tc>
                  <a:txBody>
                    <a:bodyPr/>
                    <a:lstStyle/>
                    <a:p>
                      <a:r>
                        <a:rPr lang="fi-FI" sz="1400" dirty="0">
                          <a:latin typeface="Rubik Medium" pitchFamily="2" charset="-79"/>
                          <a:cs typeface="Rubik Medium" pitchFamily="2" charset="-79"/>
                        </a:rPr>
                        <a:t>5+</a:t>
                      </a:r>
                    </a:p>
                  </a:txBody>
                  <a:tcPr/>
                </a:tc>
                <a:tc>
                  <a:txBody>
                    <a:bodyPr/>
                    <a:lstStyle/>
                    <a:p>
                      <a:r>
                        <a:rPr lang="fi-FI" sz="1400" dirty="0">
                          <a:latin typeface="Rubik Medium" pitchFamily="2" charset="-79"/>
                          <a:cs typeface="Rubik Medium" pitchFamily="2" charset="-79"/>
                        </a:rPr>
                        <a:t>1</a:t>
                      </a:r>
                    </a:p>
                  </a:txBody>
                  <a:tcPr/>
                </a:tc>
                <a:extLst>
                  <a:ext uri="{0D108BD9-81ED-4DB2-BD59-A6C34878D82A}">
                    <a16:rowId xmlns:a16="http://schemas.microsoft.com/office/drawing/2014/main" val="3024851166"/>
                  </a:ext>
                </a:extLst>
              </a:tr>
              <a:tr h="370840">
                <a:tc>
                  <a:txBody>
                    <a:bodyPr/>
                    <a:lstStyle/>
                    <a:p>
                      <a:r>
                        <a:rPr lang="fi-FI" sz="1400" dirty="0">
                          <a:latin typeface="Rubik Medium" pitchFamily="2" charset="-79"/>
                          <a:cs typeface="Rubik Medium" pitchFamily="2" charset="-79"/>
                        </a:rPr>
                        <a:t>4</a:t>
                      </a:r>
                    </a:p>
                  </a:txBody>
                  <a:tcPr>
                    <a:solidFill>
                      <a:srgbClr val="FFFF00"/>
                    </a:solidFill>
                  </a:tcPr>
                </a:tc>
                <a:tc>
                  <a:txBody>
                    <a:bodyPr/>
                    <a:lstStyle/>
                    <a:p>
                      <a:r>
                        <a:rPr lang="fi-FI" sz="1400" dirty="0">
                          <a:latin typeface="Rubik Medium" pitchFamily="2" charset="-79"/>
                          <a:cs typeface="Rubik Medium" pitchFamily="2" charset="-79"/>
                        </a:rPr>
                        <a:t>5-14</a:t>
                      </a:r>
                    </a:p>
                  </a:txBody>
                  <a:tcPr>
                    <a:solidFill>
                      <a:srgbClr val="FFFF00"/>
                    </a:solidFill>
                  </a:tcPr>
                </a:tc>
                <a:tc>
                  <a:txBody>
                    <a:bodyPr/>
                    <a:lstStyle/>
                    <a:p>
                      <a:r>
                        <a:rPr lang="fi-FI" sz="1400" dirty="0">
                          <a:latin typeface="Rubik Medium" pitchFamily="2" charset="-79"/>
                          <a:cs typeface="Rubik Medium" pitchFamily="2" charset="-79"/>
                        </a:rPr>
                        <a:t>17</a:t>
                      </a:r>
                    </a:p>
                  </a:txBody>
                  <a:tcPr>
                    <a:solidFill>
                      <a:srgbClr val="FFFF00"/>
                    </a:solidFill>
                  </a:tcPr>
                </a:tc>
                <a:tc>
                  <a:txBody>
                    <a:bodyPr/>
                    <a:lstStyle/>
                    <a:p>
                      <a:r>
                        <a:rPr lang="fi-FI" sz="1400" dirty="0">
                          <a:latin typeface="Rubik Medium" pitchFamily="2" charset="-79"/>
                          <a:cs typeface="Rubik Medium" pitchFamily="2" charset="-79"/>
                        </a:rPr>
                        <a:t>4</a:t>
                      </a:r>
                    </a:p>
                  </a:txBody>
                  <a:tcPr/>
                </a:tc>
                <a:tc>
                  <a:txBody>
                    <a:bodyPr/>
                    <a:lstStyle/>
                    <a:p>
                      <a:r>
                        <a:rPr lang="fi-FI" sz="1400" dirty="0">
                          <a:latin typeface="Rubik Medium" pitchFamily="2" charset="-79"/>
                          <a:cs typeface="Rubik Medium" pitchFamily="2" charset="-79"/>
                        </a:rPr>
                        <a:t>1-4</a:t>
                      </a:r>
                    </a:p>
                  </a:txBody>
                  <a:tcPr/>
                </a:tc>
                <a:tc>
                  <a:txBody>
                    <a:bodyPr/>
                    <a:lstStyle/>
                    <a:p>
                      <a:endParaRPr lang="fi-FI" sz="1400" dirty="0">
                        <a:latin typeface="Rubik Medium" pitchFamily="2" charset="-79"/>
                        <a:cs typeface="Rubik Medium" pitchFamily="2" charset="-79"/>
                      </a:endParaRPr>
                    </a:p>
                  </a:txBody>
                  <a:tcPr/>
                </a:tc>
                <a:extLst>
                  <a:ext uri="{0D108BD9-81ED-4DB2-BD59-A6C34878D82A}">
                    <a16:rowId xmlns:a16="http://schemas.microsoft.com/office/drawing/2014/main" val="1741401080"/>
                  </a:ext>
                </a:extLst>
              </a:tr>
              <a:tr h="370840">
                <a:tc>
                  <a:txBody>
                    <a:bodyPr/>
                    <a:lstStyle/>
                    <a:p>
                      <a:r>
                        <a:rPr lang="fi-FI" sz="1400" dirty="0">
                          <a:latin typeface="Rubik Medium" pitchFamily="2" charset="-79"/>
                          <a:cs typeface="Rubik Medium" pitchFamily="2" charset="-79"/>
                        </a:rPr>
                        <a:t>3</a:t>
                      </a:r>
                    </a:p>
                  </a:txBody>
                  <a:tcPr/>
                </a:tc>
                <a:tc>
                  <a:txBody>
                    <a:bodyPr/>
                    <a:lstStyle/>
                    <a:p>
                      <a:r>
                        <a:rPr lang="fi-FI" sz="1400" dirty="0">
                          <a:latin typeface="Rubik Medium" pitchFamily="2" charset="-79"/>
                          <a:cs typeface="Rubik Medium" pitchFamily="2" charset="-79"/>
                        </a:rPr>
                        <a:t>1-4</a:t>
                      </a:r>
                    </a:p>
                  </a:txBody>
                  <a:tcPr/>
                </a:tc>
                <a:tc>
                  <a:txBody>
                    <a:bodyPr/>
                    <a:lstStyle/>
                    <a:p>
                      <a:r>
                        <a:rPr lang="fi-FI" sz="1400" dirty="0">
                          <a:latin typeface="Rubik Medium" pitchFamily="2" charset="-79"/>
                          <a:cs typeface="Rubik Medium" pitchFamily="2" charset="-79"/>
                        </a:rPr>
                        <a:t>6</a:t>
                      </a:r>
                    </a:p>
                  </a:txBody>
                  <a:tcPr/>
                </a:tc>
                <a:tc>
                  <a:txBody>
                    <a:bodyPr/>
                    <a:lstStyle/>
                    <a:p>
                      <a:r>
                        <a:rPr lang="fi-FI" sz="1400" dirty="0">
                          <a:latin typeface="Rubik Medium" pitchFamily="2" charset="-79"/>
                          <a:cs typeface="Rubik Medium" pitchFamily="2" charset="-79"/>
                        </a:rPr>
                        <a:t>3</a:t>
                      </a:r>
                    </a:p>
                  </a:txBody>
                  <a:tcPr/>
                </a:tc>
                <a:tc>
                  <a:txBody>
                    <a:bodyPr/>
                    <a:lstStyle/>
                    <a:p>
                      <a:r>
                        <a:rPr lang="fi-FI" sz="1400" dirty="0">
                          <a:latin typeface="Rubik Medium" pitchFamily="2" charset="-79"/>
                          <a:cs typeface="Rubik Medium" pitchFamily="2" charset="-79"/>
                        </a:rPr>
                        <a:t>60 </a:t>
                      </a:r>
                      <a:r>
                        <a:rPr lang="fi-FI" sz="1400" dirty="0" err="1">
                          <a:latin typeface="Rubik Medium" pitchFamily="2" charset="-79"/>
                          <a:cs typeface="Rubik Medium" pitchFamily="2" charset="-79"/>
                        </a:rPr>
                        <a:t>sek</a:t>
                      </a:r>
                      <a:r>
                        <a:rPr lang="fi-FI" sz="1400" dirty="0">
                          <a:latin typeface="Rubik Medium" pitchFamily="2" charset="-79"/>
                          <a:cs typeface="Rubik Medium" pitchFamily="2" charset="-79"/>
                        </a:rPr>
                        <a:t>.</a:t>
                      </a:r>
                    </a:p>
                  </a:txBody>
                  <a:tcPr/>
                </a:tc>
                <a:tc>
                  <a:txBody>
                    <a:bodyPr/>
                    <a:lstStyle/>
                    <a:p>
                      <a:r>
                        <a:rPr lang="fi-FI" sz="1400" dirty="0">
                          <a:latin typeface="Rubik Medium" pitchFamily="2" charset="-79"/>
                          <a:cs typeface="Rubik Medium" pitchFamily="2" charset="-79"/>
                        </a:rPr>
                        <a:t>2</a:t>
                      </a:r>
                    </a:p>
                  </a:txBody>
                  <a:tcPr/>
                </a:tc>
                <a:extLst>
                  <a:ext uri="{0D108BD9-81ED-4DB2-BD59-A6C34878D82A}">
                    <a16:rowId xmlns:a16="http://schemas.microsoft.com/office/drawing/2014/main" val="3332627977"/>
                  </a:ext>
                </a:extLst>
              </a:tr>
              <a:tr h="370840">
                <a:tc>
                  <a:txBody>
                    <a:bodyPr/>
                    <a:lstStyle/>
                    <a:p>
                      <a:r>
                        <a:rPr lang="fi-FI" sz="1400" dirty="0">
                          <a:latin typeface="Rubik Medium" pitchFamily="2" charset="-79"/>
                          <a:cs typeface="Rubik Medium" pitchFamily="2" charset="-79"/>
                        </a:rPr>
                        <a:t>2</a:t>
                      </a:r>
                    </a:p>
                  </a:txBody>
                  <a:tcPr/>
                </a:tc>
                <a:tc>
                  <a:txBody>
                    <a:bodyPr/>
                    <a:lstStyle/>
                    <a:p>
                      <a:r>
                        <a:rPr lang="fi-FI" sz="1400" dirty="0">
                          <a:latin typeface="Rubik Medium" pitchFamily="2" charset="-79"/>
                          <a:cs typeface="Rubik Medium" pitchFamily="2" charset="-79"/>
                        </a:rPr>
                        <a:t>50 – 60 </a:t>
                      </a:r>
                      <a:r>
                        <a:rPr lang="fi-FI" sz="1400" dirty="0" err="1">
                          <a:latin typeface="Rubik Medium" pitchFamily="2" charset="-79"/>
                          <a:cs typeface="Rubik Medium" pitchFamily="2" charset="-79"/>
                        </a:rPr>
                        <a:t>sek</a:t>
                      </a:r>
                      <a:r>
                        <a:rPr lang="fi-FI" sz="1400" dirty="0">
                          <a:latin typeface="Rubik Medium" pitchFamily="2" charset="-79"/>
                          <a:cs typeface="Rubik Medium" pitchFamily="2" charset="-79"/>
                        </a:rPr>
                        <a:t>.</a:t>
                      </a:r>
                    </a:p>
                  </a:txBody>
                  <a:tcPr/>
                </a:tc>
                <a:tc>
                  <a:txBody>
                    <a:bodyPr/>
                    <a:lstStyle/>
                    <a:p>
                      <a:r>
                        <a:rPr lang="fi-FI" sz="1400" dirty="0">
                          <a:latin typeface="Rubik Medium" pitchFamily="2" charset="-79"/>
                          <a:cs typeface="Rubik Medium" pitchFamily="2" charset="-79"/>
                        </a:rPr>
                        <a:t>1</a:t>
                      </a:r>
                    </a:p>
                  </a:txBody>
                  <a:tcPr/>
                </a:tc>
                <a:tc>
                  <a:txBody>
                    <a:bodyPr/>
                    <a:lstStyle/>
                    <a:p>
                      <a:r>
                        <a:rPr lang="fi-FI" sz="1400" dirty="0">
                          <a:latin typeface="Rubik Medium" pitchFamily="2" charset="-79"/>
                          <a:cs typeface="Rubik Medium" pitchFamily="2" charset="-79"/>
                        </a:rPr>
                        <a:t>2</a:t>
                      </a:r>
                    </a:p>
                  </a:txBody>
                  <a:tcPr>
                    <a:solidFill>
                      <a:srgbClr val="FFFF00"/>
                    </a:solidFill>
                  </a:tcPr>
                </a:tc>
                <a:tc>
                  <a:txBody>
                    <a:bodyPr/>
                    <a:lstStyle/>
                    <a:p>
                      <a:r>
                        <a:rPr lang="fi-FI" sz="1400" dirty="0">
                          <a:latin typeface="Rubik Medium" pitchFamily="2" charset="-79"/>
                          <a:cs typeface="Rubik Medium" pitchFamily="2" charset="-79"/>
                        </a:rPr>
                        <a:t>40 – 59 </a:t>
                      </a:r>
                      <a:r>
                        <a:rPr lang="fi-FI" sz="1400" dirty="0" err="1">
                          <a:latin typeface="Rubik Medium" pitchFamily="2" charset="-79"/>
                          <a:cs typeface="Rubik Medium" pitchFamily="2" charset="-79"/>
                        </a:rPr>
                        <a:t>sek</a:t>
                      </a:r>
                      <a:r>
                        <a:rPr lang="fi-FI" sz="1400" dirty="0">
                          <a:latin typeface="Rubik Medium" pitchFamily="2" charset="-79"/>
                          <a:cs typeface="Rubik Medium" pitchFamily="2" charset="-79"/>
                        </a:rPr>
                        <a:t>.</a:t>
                      </a:r>
                    </a:p>
                  </a:txBody>
                  <a:tcPr>
                    <a:solidFill>
                      <a:srgbClr val="FFFF00"/>
                    </a:solidFill>
                  </a:tcPr>
                </a:tc>
                <a:tc>
                  <a:txBody>
                    <a:bodyPr/>
                    <a:lstStyle/>
                    <a:p>
                      <a:r>
                        <a:rPr lang="fi-FI" sz="1400" dirty="0">
                          <a:latin typeface="Rubik Medium" pitchFamily="2" charset="-79"/>
                          <a:cs typeface="Rubik Medium" pitchFamily="2" charset="-79"/>
                        </a:rPr>
                        <a:t>4</a:t>
                      </a:r>
                    </a:p>
                  </a:txBody>
                  <a:tcPr>
                    <a:solidFill>
                      <a:srgbClr val="FFFF00"/>
                    </a:solidFill>
                  </a:tcPr>
                </a:tc>
                <a:extLst>
                  <a:ext uri="{0D108BD9-81ED-4DB2-BD59-A6C34878D82A}">
                    <a16:rowId xmlns:a16="http://schemas.microsoft.com/office/drawing/2014/main" val="865302325"/>
                  </a:ext>
                </a:extLst>
              </a:tr>
              <a:tr h="370840">
                <a:tc>
                  <a:txBody>
                    <a:bodyPr/>
                    <a:lstStyle/>
                    <a:p>
                      <a:r>
                        <a:rPr lang="fi-FI" sz="1400" dirty="0">
                          <a:latin typeface="Rubik Medium" pitchFamily="2" charset="-79"/>
                          <a:cs typeface="Rubik Medium" pitchFamily="2" charset="-79"/>
                        </a:rPr>
                        <a:t>1</a:t>
                      </a:r>
                    </a:p>
                  </a:txBody>
                  <a:tcPr/>
                </a:tc>
                <a:tc>
                  <a:txBody>
                    <a:bodyPr/>
                    <a:lstStyle/>
                    <a:p>
                      <a:r>
                        <a:rPr lang="fi-FI" sz="1400" dirty="0">
                          <a:latin typeface="Rubik Medium" pitchFamily="2" charset="-79"/>
                          <a:cs typeface="Rubik Medium" pitchFamily="2" charset="-79"/>
                        </a:rPr>
                        <a:t>Alle 50 </a:t>
                      </a:r>
                      <a:r>
                        <a:rPr lang="fi-FI" sz="1400" dirty="0" err="1">
                          <a:latin typeface="Rubik Medium" pitchFamily="2" charset="-79"/>
                          <a:cs typeface="Rubik Medium" pitchFamily="2" charset="-79"/>
                        </a:rPr>
                        <a:t>sek</a:t>
                      </a:r>
                      <a:r>
                        <a:rPr lang="fi-FI" sz="1400" dirty="0">
                          <a:latin typeface="Rubik Medium" pitchFamily="2" charset="-79"/>
                          <a:cs typeface="Rubik Medium" pitchFamily="2" charset="-79"/>
                        </a:rPr>
                        <a:t>.</a:t>
                      </a:r>
                    </a:p>
                  </a:txBody>
                  <a:tcPr/>
                </a:tc>
                <a:tc>
                  <a:txBody>
                    <a:bodyPr/>
                    <a:lstStyle/>
                    <a:p>
                      <a:r>
                        <a:rPr lang="fi-FI" sz="1400" dirty="0">
                          <a:latin typeface="Rubik Medium" pitchFamily="2" charset="-79"/>
                          <a:cs typeface="Rubik Medium" pitchFamily="2" charset="-79"/>
                        </a:rPr>
                        <a:t>1</a:t>
                      </a:r>
                    </a:p>
                  </a:txBody>
                  <a:tcPr/>
                </a:tc>
                <a:tc>
                  <a:txBody>
                    <a:bodyPr/>
                    <a:lstStyle/>
                    <a:p>
                      <a:r>
                        <a:rPr lang="fi-FI" sz="1400" dirty="0">
                          <a:latin typeface="Rubik Medium" pitchFamily="2" charset="-79"/>
                          <a:cs typeface="Rubik Medium" pitchFamily="2" charset="-79"/>
                        </a:rPr>
                        <a:t>1</a:t>
                      </a:r>
                    </a:p>
                  </a:txBody>
                  <a:tcPr/>
                </a:tc>
                <a:tc>
                  <a:txBody>
                    <a:bodyPr/>
                    <a:lstStyle/>
                    <a:p>
                      <a:r>
                        <a:rPr lang="fi-FI" sz="1400" dirty="0">
                          <a:latin typeface="Rubik Medium" pitchFamily="2" charset="-79"/>
                          <a:cs typeface="Rubik Medium" pitchFamily="2" charset="-79"/>
                        </a:rPr>
                        <a:t>Alle 40 </a:t>
                      </a:r>
                      <a:r>
                        <a:rPr lang="fi-FI" sz="1400" dirty="0" err="1">
                          <a:latin typeface="Rubik Medium" pitchFamily="2" charset="-79"/>
                          <a:cs typeface="Rubik Medium" pitchFamily="2" charset="-79"/>
                        </a:rPr>
                        <a:t>sek</a:t>
                      </a:r>
                      <a:r>
                        <a:rPr lang="fi-FI" sz="1400" dirty="0">
                          <a:latin typeface="Rubik Medium" pitchFamily="2" charset="-79"/>
                          <a:cs typeface="Rubik Medium" pitchFamily="2" charset="-79"/>
                        </a:rPr>
                        <a:t>.</a:t>
                      </a:r>
                    </a:p>
                  </a:txBody>
                  <a:tcPr/>
                </a:tc>
                <a:tc>
                  <a:txBody>
                    <a:bodyPr/>
                    <a:lstStyle/>
                    <a:p>
                      <a:r>
                        <a:rPr lang="fi-FI" sz="1400" dirty="0">
                          <a:latin typeface="Rubik Medium" pitchFamily="2" charset="-79"/>
                          <a:cs typeface="Rubik Medium" pitchFamily="2" charset="-79"/>
                        </a:rPr>
                        <a:t>1</a:t>
                      </a:r>
                    </a:p>
                  </a:txBody>
                  <a:tcPr/>
                </a:tc>
                <a:extLst>
                  <a:ext uri="{0D108BD9-81ED-4DB2-BD59-A6C34878D82A}">
                    <a16:rowId xmlns:a16="http://schemas.microsoft.com/office/drawing/2014/main" val="1190433580"/>
                  </a:ext>
                </a:extLst>
              </a:tr>
            </a:tbl>
          </a:graphicData>
        </a:graphic>
      </p:graphicFrame>
      <p:sp>
        <p:nvSpPr>
          <p:cNvPr id="19" name="Tekstiruutu 18">
            <a:extLst>
              <a:ext uri="{FF2B5EF4-FFF2-40B4-BE49-F238E27FC236}">
                <a16:creationId xmlns:a16="http://schemas.microsoft.com/office/drawing/2014/main" id="{D7EDAEB6-200F-1DCE-DCBB-20B9E46CE37D}"/>
              </a:ext>
            </a:extLst>
          </p:cNvPr>
          <p:cNvSpPr txBox="1"/>
          <p:nvPr/>
        </p:nvSpPr>
        <p:spPr>
          <a:xfrm>
            <a:off x="761977" y="4251931"/>
            <a:ext cx="7691188" cy="2831544"/>
          </a:xfrm>
          <a:prstGeom prst="rect">
            <a:avLst/>
          </a:prstGeom>
          <a:noFill/>
        </p:spPr>
        <p:txBody>
          <a:bodyPr wrap="square" rtlCol="0">
            <a:spAutoFit/>
          </a:bodyPr>
          <a:lstStyle/>
          <a:p>
            <a:pPr marL="285750" indent="-285750">
              <a:buFont typeface="Arial" panose="020B0604020202020204" pitchFamily="34" charset="0"/>
              <a:buChar char="•"/>
            </a:pPr>
            <a:r>
              <a:rPr lang="fi-FI" sz="1600" dirty="0">
                <a:latin typeface="Rubik" pitchFamily="2" charset="-79"/>
                <a:cs typeface="Rubik" pitchFamily="2" charset="-79"/>
              </a:rPr>
              <a:t>Testin suoritti 25 poikaa ja 8 tyttöä.</a:t>
            </a:r>
          </a:p>
          <a:p>
            <a:pPr marL="285750" indent="-285750">
              <a:buFont typeface="Arial" panose="020B0604020202020204" pitchFamily="34" charset="0"/>
              <a:buChar char="•"/>
            </a:pPr>
            <a:r>
              <a:rPr lang="fi-FI" sz="1600" dirty="0">
                <a:latin typeface="Rubik" pitchFamily="2" charset="-79"/>
                <a:cs typeface="Rubik" pitchFamily="2" charset="-79"/>
              </a:rPr>
              <a:t>Poikien paras tulos oli 60 sekunnin riipunnan jälkeen 13 leukaa ja tyttöjen 11 leukaa.</a:t>
            </a:r>
          </a:p>
          <a:p>
            <a:pPr marL="285750" indent="-285750">
              <a:buFont typeface="Arial" panose="020B0604020202020204" pitchFamily="34" charset="0"/>
              <a:buChar char="•"/>
            </a:pPr>
            <a:r>
              <a:rPr lang="fi-FI" sz="1600" dirty="0">
                <a:highlight>
                  <a:srgbClr val="FFFF00"/>
                </a:highlight>
                <a:latin typeface="Rubik" pitchFamily="2" charset="-79"/>
                <a:cs typeface="Rubik" pitchFamily="2" charset="-79"/>
              </a:rPr>
              <a:t>Tyttöjen mittaushistorian toiseksi paras tulos tehtiin nyt, Mira 11 leukaa. Ennätys on Emilia Kanervan 25 leukaa vuodelta 2015.</a:t>
            </a:r>
          </a:p>
          <a:p>
            <a:pPr marL="285750" indent="-285750">
              <a:buFont typeface="Arial" panose="020B0604020202020204" pitchFamily="34" charset="0"/>
              <a:buChar char="•"/>
            </a:pPr>
            <a:r>
              <a:rPr lang="fi-FI" sz="1600" dirty="0">
                <a:latin typeface="Rubik" pitchFamily="2" charset="-79"/>
                <a:cs typeface="Rubik" pitchFamily="2" charset="-79"/>
              </a:rPr>
              <a:t>Sekä tytöillä että pojilla tässä on kehitettävää. Testiä tullaan tekemään jatkossa ja kotona harjoitteleminen on helppoa. Tarvitset vain leuanvetotangon jonka ylitse voi heittää judogin.</a:t>
            </a:r>
          </a:p>
          <a:p>
            <a:pPr marL="285750" indent="-285750">
              <a:buFont typeface="Arial" panose="020B0604020202020204" pitchFamily="34" charset="0"/>
              <a:buChar char="•"/>
            </a:pPr>
            <a:r>
              <a:rPr lang="fi-FI" sz="1600" dirty="0">
                <a:latin typeface="Rubik" pitchFamily="2" charset="-79"/>
                <a:cs typeface="Rubik" pitchFamily="2" charset="-79"/>
              </a:rPr>
              <a:t>Harjoitella voit päivittäin ja kehitys on nopeaa.</a:t>
            </a: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dirty="0"/>
          </a:p>
        </p:txBody>
      </p:sp>
      <p:sp>
        <p:nvSpPr>
          <p:cNvPr id="20" name="Suorakulmio 19">
            <a:extLst>
              <a:ext uri="{FF2B5EF4-FFF2-40B4-BE49-F238E27FC236}">
                <a16:creationId xmlns:a16="http://schemas.microsoft.com/office/drawing/2014/main" id="{F017F0D0-8B83-5E27-F012-DA9FD4E46DF5}"/>
              </a:ext>
            </a:extLst>
          </p:cNvPr>
          <p:cNvSpPr/>
          <p:nvPr/>
        </p:nvSpPr>
        <p:spPr>
          <a:xfrm>
            <a:off x="822999" y="1286933"/>
            <a:ext cx="557068" cy="287867"/>
          </a:xfrm>
          <a:prstGeom prst="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A8B16974-7D09-407F-3866-E641B00F68A7}"/>
              </a:ext>
            </a:extLst>
          </p:cNvPr>
          <p:cNvSpPr txBox="1"/>
          <p:nvPr/>
        </p:nvSpPr>
        <p:spPr>
          <a:xfrm>
            <a:off x="1380067" y="1255098"/>
            <a:ext cx="2650590" cy="861774"/>
          </a:xfrm>
          <a:prstGeom prst="rect">
            <a:avLst/>
          </a:prstGeom>
          <a:noFill/>
        </p:spPr>
        <p:txBody>
          <a:bodyPr wrap="square" rtlCol="0">
            <a:spAutoFit/>
          </a:bodyPr>
          <a:lstStyle/>
          <a:p>
            <a:r>
              <a:rPr lang="fi-FI" sz="1600" dirty="0">
                <a:latin typeface="Rubik" pitchFamily="2" charset="-79"/>
                <a:cs typeface="Rubik" pitchFamily="2" charset="-79"/>
              </a:rPr>
              <a:t>Mediaani keltaisella</a:t>
            </a: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1617063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F1595FF-6DA6-7642-4E52-414C80475061}"/>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3EE15D8C-DBDE-D112-5DE0-9EF8A8070C73}"/>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24DEBC04-6AB9-4305-6175-2BDBF71ACA20}"/>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Cooper 12min juoksutesti</a:t>
            </a:r>
          </a:p>
        </p:txBody>
      </p:sp>
      <p:sp>
        <p:nvSpPr>
          <p:cNvPr id="2" name="Tekstiruutu 1">
            <a:extLst>
              <a:ext uri="{FF2B5EF4-FFF2-40B4-BE49-F238E27FC236}">
                <a16:creationId xmlns:a16="http://schemas.microsoft.com/office/drawing/2014/main" id="{D1A02A01-560A-25D4-478E-41C9B53E091B}"/>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8D52DF38-49F2-3F73-160C-91CC45A944D3}"/>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7" name="Tekstiruutu 6">
            <a:extLst>
              <a:ext uri="{FF2B5EF4-FFF2-40B4-BE49-F238E27FC236}">
                <a16:creationId xmlns:a16="http://schemas.microsoft.com/office/drawing/2014/main" id="{C53EC9EB-7B7D-4221-BD01-88685771CBA8}"/>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D57845BE-7F02-F8E0-60D6-D1A91DB0E377}"/>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graphicFrame>
        <p:nvGraphicFramePr>
          <p:cNvPr id="15" name="Taulukko 14">
            <a:extLst>
              <a:ext uri="{FF2B5EF4-FFF2-40B4-BE49-F238E27FC236}">
                <a16:creationId xmlns:a16="http://schemas.microsoft.com/office/drawing/2014/main" id="{289BC1E3-3661-9A40-9C55-FB3FB70622A1}"/>
              </a:ext>
            </a:extLst>
          </p:cNvPr>
          <p:cNvGraphicFramePr>
            <a:graphicFrameLocks noGrp="1"/>
          </p:cNvGraphicFramePr>
          <p:nvPr/>
        </p:nvGraphicFramePr>
        <p:xfrm>
          <a:off x="2556001" y="1579462"/>
          <a:ext cx="8128001" cy="2225040"/>
        </p:xfrm>
        <a:graphic>
          <a:graphicData uri="http://schemas.openxmlformats.org/drawingml/2006/table">
            <a:tbl>
              <a:tblPr firstRow="1" bandRow="1">
                <a:tableStyleId>{00A15C55-8517-42AA-B614-E9B94910E393}</a:tableStyleId>
              </a:tblPr>
              <a:tblGrid>
                <a:gridCol w="702876">
                  <a:extLst>
                    <a:ext uri="{9D8B030D-6E8A-4147-A177-3AD203B41FA5}">
                      <a16:colId xmlns:a16="http://schemas.microsoft.com/office/drawing/2014/main" val="1116475986"/>
                    </a:ext>
                  </a:extLst>
                </a:gridCol>
                <a:gridCol w="2616385">
                  <a:extLst>
                    <a:ext uri="{9D8B030D-6E8A-4147-A177-3AD203B41FA5}">
                      <a16:colId xmlns:a16="http://schemas.microsoft.com/office/drawing/2014/main" val="964355029"/>
                    </a:ext>
                  </a:extLst>
                </a:gridCol>
                <a:gridCol w="739779">
                  <a:extLst>
                    <a:ext uri="{9D8B030D-6E8A-4147-A177-3AD203B41FA5}">
                      <a16:colId xmlns:a16="http://schemas.microsoft.com/office/drawing/2014/main" val="285540907"/>
                    </a:ext>
                  </a:extLst>
                </a:gridCol>
                <a:gridCol w="692955">
                  <a:extLst>
                    <a:ext uri="{9D8B030D-6E8A-4147-A177-3AD203B41FA5}">
                      <a16:colId xmlns:a16="http://schemas.microsoft.com/office/drawing/2014/main" val="2766520651"/>
                    </a:ext>
                  </a:extLst>
                </a:gridCol>
                <a:gridCol w="2631266">
                  <a:extLst>
                    <a:ext uri="{9D8B030D-6E8A-4147-A177-3AD203B41FA5}">
                      <a16:colId xmlns:a16="http://schemas.microsoft.com/office/drawing/2014/main" val="2170842031"/>
                    </a:ext>
                  </a:extLst>
                </a:gridCol>
                <a:gridCol w="744740">
                  <a:extLst>
                    <a:ext uri="{9D8B030D-6E8A-4147-A177-3AD203B41FA5}">
                      <a16:colId xmlns:a16="http://schemas.microsoft.com/office/drawing/2014/main" val="3749566862"/>
                    </a:ext>
                  </a:extLst>
                </a:gridCol>
              </a:tblGrid>
              <a:tr h="370840">
                <a:tc gridSpan="3">
                  <a:txBody>
                    <a:bodyPr/>
                    <a:lstStyle/>
                    <a:p>
                      <a:r>
                        <a:rPr lang="fi-FI" sz="1400" dirty="0">
                          <a:latin typeface="Rubik Medium" pitchFamily="2" charset="-79"/>
                          <a:cs typeface="Rubik Medium" pitchFamily="2" charset="-79"/>
                        </a:rPr>
                        <a:t>POJAT (paras 3170 metriä)</a:t>
                      </a:r>
                    </a:p>
                  </a:txBody>
                  <a:tcPr/>
                </a:tc>
                <a:tc hMerge="1">
                  <a:txBody>
                    <a:bodyPr/>
                    <a:lstStyle/>
                    <a:p>
                      <a:endParaRPr lang="fi-FI" dirty="0"/>
                    </a:p>
                  </a:txBody>
                  <a:tcPr/>
                </a:tc>
                <a:tc hMerge="1">
                  <a:txBody>
                    <a:bodyPr/>
                    <a:lstStyle/>
                    <a:p>
                      <a:endParaRPr lang="fi-FI" sz="1400" dirty="0">
                        <a:latin typeface="Rubik Medium" pitchFamily="2" charset="-79"/>
                        <a:cs typeface="Rubik Medium" pitchFamily="2" charset="-79"/>
                      </a:endParaRPr>
                    </a:p>
                  </a:txBody>
                  <a:tcPr/>
                </a:tc>
                <a:tc gridSpan="3">
                  <a:txBody>
                    <a:bodyPr/>
                    <a:lstStyle/>
                    <a:p>
                      <a:r>
                        <a:rPr lang="fi-FI" sz="1400" dirty="0">
                          <a:latin typeface="Rubik Medium" pitchFamily="2" charset="-79"/>
                          <a:cs typeface="Rubik Medium" pitchFamily="2" charset="-79"/>
                        </a:rPr>
                        <a:t>TYTÖT (paras 2620 metriä)</a:t>
                      </a:r>
                    </a:p>
                  </a:txBody>
                  <a:tcPr/>
                </a:tc>
                <a:tc hMerge="1">
                  <a:txBody>
                    <a:bodyPr/>
                    <a:lstStyle/>
                    <a:p>
                      <a:endParaRPr lang="fi-FI" dirty="0"/>
                    </a:p>
                  </a:txBody>
                  <a:tcPr/>
                </a:tc>
                <a:tc hMerge="1">
                  <a:txBody>
                    <a:bodyPr/>
                    <a:lstStyle/>
                    <a:p>
                      <a:endParaRPr lang="fi-FI" sz="1400" dirty="0">
                        <a:latin typeface="Rubik Medium" pitchFamily="2" charset="-79"/>
                        <a:cs typeface="Rubik Medium" pitchFamily="2" charset="-79"/>
                      </a:endParaRPr>
                    </a:p>
                  </a:txBody>
                  <a:tcPr/>
                </a:tc>
                <a:extLst>
                  <a:ext uri="{0D108BD9-81ED-4DB2-BD59-A6C34878D82A}">
                    <a16:rowId xmlns:a16="http://schemas.microsoft.com/office/drawing/2014/main" val="3792623097"/>
                  </a:ext>
                </a:extLst>
              </a:tr>
              <a:tr h="370840">
                <a:tc>
                  <a:txBody>
                    <a:bodyPr/>
                    <a:lstStyle/>
                    <a:p>
                      <a:r>
                        <a:rPr lang="fi-FI" sz="1400" dirty="0">
                          <a:latin typeface="Rubik Medium" pitchFamily="2" charset="-79"/>
                          <a:cs typeface="Rubik Medium" pitchFamily="2" charset="-79"/>
                        </a:rPr>
                        <a:t>5</a:t>
                      </a:r>
                    </a:p>
                  </a:txBody>
                  <a:tcPr/>
                </a:tc>
                <a:tc>
                  <a:txBody>
                    <a:bodyPr/>
                    <a:lstStyle/>
                    <a:p>
                      <a:r>
                        <a:rPr lang="fi-FI" sz="1400" dirty="0">
                          <a:latin typeface="Rubik Medium" pitchFamily="2" charset="-79"/>
                          <a:cs typeface="Rubik Medium" pitchFamily="2" charset="-79"/>
                        </a:rPr>
                        <a:t>Yli 3200</a:t>
                      </a:r>
                    </a:p>
                  </a:txBody>
                  <a:tcPr/>
                </a:tc>
                <a:tc>
                  <a:txBody>
                    <a:bodyPr/>
                    <a:lstStyle/>
                    <a:p>
                      <a:endParaRPr lang="fi-FI" sz="1400" dirty="0">
                        <a:latin typeface="Rubik Medium" pitchFamily="2" charset="-79"/>
                        <a:cs typeface="Rubik Medium" pitchFamily="2" charset="-79"/>
                      </a:endParaRPr>
                    </a:p>
                  </a:txBody>
                  <a:tcPr/>
                </a:tc>
                <a:tc>
                  <a:txBody>
                    <a:bodyPr/>
                    <a:lstStyle/>
                    <a:p>
                      <a:r>
                        <a:rPr lang="fi-FI" sz="1400" dirty="0">
                          <a:latin typeface="Rubik Medium" pitchFamily="2" charset="-79"/>
                          <a:cs typeface="Rubik Medium" pitchFamily="2" charset="-79"/>
                        </a:rPr>
                        <a:t>5</a:t>
                      </a:r>
                    </a:p>
                  </a:txBody>
                  <a:tcPr/>
                </a:tc>
                <a:tc>
                  <a:txBody>
                    <a:bodyPr/>
                    <a:lstStyle/>
                    <a:p>
                      <a:r>
                        <a:rPr lang="fi-FI" sz="1400" dirty="0">
                          <a:latin typeface="Rubik Medium" pitchFamily="2" charset="-79"/>
                          <a:cs typeface="Rubik Medium" pitchFamily="2" charset="-79"/>
                        </a:rPr>
                        <a:t>Yli 2800 </a:t>
                      </a:r>
                    </a:p>
                  </a:txBody>
                  <a:tcPr/>
                </a:tc>
                <a:tc>
                  <a:txBody>
                    <a:bodyPr/>
                    <a:lstStyle/>
                    <a:p>
                      <a:endParaRPr lang="fi-FI" sz="1400" dirty="0">
                        <a:latin typeface="Rubik Medium" pitchFamily="2" charset="-79"/>
                        <a:cs typeface="Rubik Medium" pitchFamily="2" charset="-79"/>
                      </a:endParaRPr>
                    </a:p>
                  </a:txBody>
                  <a:tcPr/>
                </a:tc>
                <a:extLst>
                  <a:ext uri="{0D108BD9-81ED-4DB2-BD59-A6C34878D82A}">
                    <a16:rowId xmlns:a16="http://schemas.microsoft.com/office/drawing/2014/main" val="3024851166"/>
                  </a:ext>
                </a:extLst>
              </a:tr>
              <a:tr h="370840">
                <a:tc>
                  <a:txBody>
                    <a:bodyPr/>
                    <a:lstStyle/>
                    <a:p>
                      <a:r>
                        <a:rPr lang="fi-FI" sz="1400" dirty="0">
                          <a:latin typeface="Rubik Medium" pitchFamily="2" charset="-79"/>
                          <a:cs typeface="Rubik Medium" pitchFamily="2" charset="-79"/>
                        </a:rPr>
                        <a:t>4</a:t>
                      </a:r>
                    </a:p>
                  </a:txBody>
                  <a:tcPr/>
                </a:tc>
                <a:tc>
                  <a:txBody>
                    <a:bodyPr/>
                    <a:lstStyle/>
                    <a:p>
                      <a:r>
                        <a:rPr lang="fi-FI" sz="1400" dirty="0">
                          <a:latin typeface="Rubik Medium" pitchFamily="2" charset="-79"/>
                          <a:cs typeface="Rubik Medium" pitchFamily="2" charset="-79"/>
                        </a:rPr>
                        <a:t>3000 - 3199</a:t>
                      </a:r>
                    </a:p>
                  </a:txBody>
                  <a:tcPr/>
                </a:tc>
                <a:tc>
                  <a:txBody>
                    <a:bodyPr/>
                    <a:lstStyle/>
                    <a:p>
                      <a:r>
                        <a:rPr lang="fi-FI" sz="1400" dirty="0">
                          <a:latin typeface="Rubik Medium" pitchFamily="2" charset="-79"/>
                          <a:cs typeface="Rubik Medium" pitchFamily="2" charset="-79"/>
                        </a:rPr>
                        <a:t>4</a:t>
                      </a:r>
                    </a:p>
                  </a:txBody>
                  <a:tcPr/>
                </a:tc>
                <a:tc>
                  <a:txBody>
                    <a:bodyPr/>
                    <a:lstStyle/>
                    <a:p>
                      <a:r>
                        <a:rPr lang="fi-FI" sz="1400" dirty="0">
                          <a:latin typeface="Rubik Medium" pitchFamily="2" charset="-79"/>
                          <a:cs typeface="Rubik Medium" pitchFamily="2" charset="-79"/>
                        </a:rPr>
                        <a:t>4</a:t>
                      </a:r>
                    </a:p>
                  </a:txBody>
                  <a:tcPr/>
                </a:tc>
                <a:tc>
                  <a:txBody>
                    <a:bodyPr/>
                    <a:lstStyle/>
                    <a:p>
                      <a:r>
                        <a:rPr lang="fi-FI" sz="1400" dirty="0">
                          <a:latin typeface="Rubik Medium" pitchFamily="2" charset="-79"/>
                          <a:cs typeface="Rubik Medium" pitchFamily="2" charset="-79"/>
                        </a:rPr>
                        <a:t>2700 - 2799</a:t>
                      </a:r>
                    </a:p>
                  </a:txBody>
                  <a:tcPr/>
                </a:tc>
                <a:tc>
                  <a:txBody>
                    <a:bodyPr/>
                    <a:lstStyle/>
                    <a:p>
                      <a:endParaRPr lang="fi-FI" sz="1400" dirty="0">
                        <a:latin typeface="Rubik Medium" pitchFamily="2" charset="-79"/>
                        <a:cs typeface="Rubik Medium" pitchFamily="2" charset="-79"/>
                      </a:endParaRPr>
                    </a:p>
                  </a:txBody>
                  <a:tcPr/>
                </a:tc>
                <a:extLst>
                  <a:ext uri="{0D108BD9-81ED-4DB2-BD59-A6C34878D82A}">
                    <a16:rowId xmlns:a16="http://schemas.microsoft.com/office/drawing/2014/main" val="1741401080"/>
                  </a:ext>
                </a:extLst>
              </a:tr>
              <a:tr h="370840">
                <a:tc>
                  <a:txBody>
                    <a:bodyPr/>
                    <a:lstStyle/>
                    <a:p>
                      <a:r>
                        <a:rPr lang="fi-FI" sz="1400" dirty="0">
                          <a:latin typeface="Rubik Medium" pitchFamily="2" charset="-79"/>
                          <a:cs typeface="Rubik Medium" pitchFamily="2" charset="-79"/>
                        </a:rPr>
                        <a:t>3</a:t>
                      </a:r>
                    </a:p>
                  </a:txBody>
                  <a:tcPr/>
                </a:tc>
                <a:tc>
                  <a:txBody>
                    <a:bodyPr/>
                    <a:lstStyle/>
                    <a:p>
                      <a:r>
                        <a:rPr lang="fi-FI" sz="1400" dirty="0">
                          <a:latin typeface="Rubik Medium" pitchFamily="2" charset="-79"/>
                          <a:cs typeface="Rubik Medium" pitchFamily="2" charset="-79"/>
                        </a:rPr>
                        <a:t>2800 - 2999</a:t>
                      </a:r>
                    </a:p>
                  </a:txBody>
                  <a:tcPr/>
                </a:tc>
                <a:tc>
                  <a:txBody>
                    <a:bodyPr/>
                    <a:lstStyle/>
                    <a:p>
                      <a:r>
                        <a:rPr lang="fi-FI" sz="1400" dirty="0">
                          <a:latin typeface="Rubik Medium" pitchFamily="2" charset="-79"/>
                          <a:cs typeface="Rubik Medium" pitchFamily="2" charset="-79"/>
                        </a:rPr>
                        <a:t>8</a:t>
                      </a:r>
                    </a:p>
                  </a:txBody>
                  <a:tcPr/>
                </a:tc>
                <a:tc>
                  <a:txBody>
                    <a:bodyPr/>
                    <a:lstStyle/>
                    <a:p>
                      <a:r>
                        <a:rPr lang="fi-FI" sz="1400" dirty="0">
                          <a:latin typeface="Rubik Medium" pitchFamily="2" charset="-79"/>
                          <a:cs typeface="Rubik Medium" pitchFamily="2" charset="-79"/>
                        </a:rPr>
                        <a:t>3</a:t>
                      </a:r>
                    </a:p>
                  </a:txBody>
                  <a:tcPr/>
                </a:tc>
                <a:tc>
                  <a:txBody>
                    <a:bodyPr/>
                    <a:lstStyle/>
                    <a:p>
                      <a:r>
                        <a:rPr lang="fi-FI" sz="1400" dirty="0">
                          <a:latin typeface="Rubik Medium" pitchFamily="2" charset="-79"/>
                          <a:cs typeface="Rubik Medium" pitchFamily="2" charset="-79"/>
                        </a:rPr>
                        <a:t>2550 – 2699</a:t>
                      </a:r>
                    </a:p>
                  </a:txBody>
                  <a:tcPr/>
                </a:tc>
                <a:tc>
                  <a:txBody>
                    <a:bodyPr/>
                    <a:lstStyle/>
                    <a:p>
                      <a:r>
                        <a:rPr lang="fi-FI" sz="1400" dirty="0">
                          <a:latin typeface="Rubik Medium" pitchFamily="2" charset="-79"/>
                          <a:cs typeface="Rubik Medium" pitchFamily="2" charset="-79"/>
                        </a:rPr>
                        <a:t>2</a:t>
                      </a:r>
                    </a:p>
                  </a:txBody>
                  <a:tcPr/>
                </a:tc>
                <a:extLst>
                  <a:ext uri="{0D108BD9-81ED-4DB2-BD59-A6C34878D82A}">
                    <a16:rowId xmlns:a16="http://schemas.microsoft.com/office/drawing/2014/main" val="3332627977"/>
                  </a:ext>
                </a:extLst>
              </a:tr>
              <a:tr h="370840">
                <a:tc>
                  <a:txBody>
                    <a:bodyPr/>
                    <a:lstStyle/>
                    <a:p>
                      <a:r>
                        <a:rPr lang="fi-FI" sz="1400" dirty="0">
                          <a:latin typeface="Rubik Medium" pitchFamily="2" charset="-79"/>
                          <a:cs typeface="Rubik Medium" pitchFamily="2" charset="-79"/>
                        </a:rPr>
                        <a:t>2</a:t>
                      </a:r>
                    </a:p>
                  </a:txBody>
                  <a:tcPr/>
                </a:tc>
                <a:tc>
                  <a:txBody>
                    <a:bodyPr/>
                    <a:lstStyle/>
                    <a:p>
                      <a:r>
                        <a:rPr lang="fi-FI" sz="1400" dirty="0">
                          <a:latin typeface="Rubik Medium" pitchFamily="2" charset="-79"/>
                          <a:cs typeface="Rubik Medium" pitchFamily="2" charset="-79"/>
                        </a:rPr>
                        <a:t>2600 - 2799</a:t>
                      </a:r>
                    </a:p>
                  </a:txBody>
                  <a:tcPr>
                    <a:solidFill>
                      <a:srgbClr val="FFFF00"/>
                    </a:solidFill>
                  </a:tcPr>
                </a:tc>
                <a:tc>
                  <a:txBody>
                    <a:bodyPr/>
                    <a:lstStyle/>
                    <a:p>
                      <a:r>
                        <a:rPr lang="fi-FI" sz="1400" dirty="0">
                          <a:latin typeface="Rubik Medium" pitchFamily="2" charset="-79"/>
                          <a:cs typeface="Rubik Medium" pitchFamily="2" charset="-79"/>
                        </a:rPr>
                        <a:t>12</a:t>
                      </a:r>
                    </a:p>
                  </a:txBody>
                  <a:tcPr>
                    <a:solidFill>
                      <a:srgbClr val="FFFF00"/>
                    </a:solidFill>
                  </a:tcPr>
                </a:tc>
                <a:tc>
                  <a:txBody>
                    <a:bodyPr/>
                    <a:lstStyle/>
                    <a:p>
                      <a:r>
                        <a:rPr lang="fi-FI" sz="1400" dirty="0">
                          <a:latin typeface="Rubik Medium" pitchFamily="2" charset="-79"/>
                          <a:cs typeface="Rubik Medium" pitchFamily="2" charset="-79"/>
                        </a:rPr>
                        <a:t>2</a:t>
                      </a:r>
                    </a:p>
                  </a:txBody>
                  <a:tcPr>
                    <a:solidFill>
                      <a:srgbClr val="FFFF00"/>
                    </a:solidFill>
                  </a:tcPr>
                </a:tc>
                <a:tc>
                  <a:txBody>
                    <a:bodyPr/>
                    <a:lstStyle/>
                    <a:p>
                      <a:r>
                        <a:rPr lang="fi-FI" sz="1400" dirty="0">
                          <a:latin typeface="Rubik Medium" pitchFamily="2" charset="-79"/>
                          <a:cs typeface="Rubik Medium" pitchFamily="2" charset="-79"/>
                        </a:rPr>
                        <a:t>2300 - 2549</a:t>
                      </a:r>
                    </a:p>
                  </a:txBody>
                  <a:tcPr>
                    <a:solidFill>
                      <a:srgbClr val="FFFF00"/>
                    </a:solidFill>
                  </a:tcPr>
                </a:tc>
                <a:tc>
                  <a:txBody>
                    <a:bodyPr/>
                    <a:lstStyle/>
                    <a:p>
                      <a:r>
                        <a:rPr lang="fi-FI" sz="1400" dirty="0">
                          <a:latin typeface="Rubik Medium" pitchFamily="2" charset="-79"/>
                          <a:cs typeface="Rubik Medium" pitchFamily="2" charset="-79"/>
                        </a:rPr>
                        <a:t>4</a:t>
                      </a:r>
                    </a:p>
                  </a:txBody>
                  <a:tcPr>
                    <a:solidFill>
                      <a:srgbClr val="FFFF00"/>
                    </a:solidFill>
                  </a:tcPr>
                </a:tc>
                <a:extLst>
                  <a:ext uri="{0D108BD9-81ED-4DB2-BD59-A6C34878D82A}">
                    <a16:rowId xmlns:a16="http://schemas.microsoft.com/office/drawing/2014/main" val="865302325"/>
                  </a:ext>
                </a:extLst>
              </a:tr>
              <a:tr h="370840">
                <a:tc>
                  <a:txBody>
                    <a:bodyPr/>
                    <a:lstStyle/>
                    <a:p>
                      <a:r>
                        <a:rPr lang="fi-FI" sz="1400" dirty="0">
                          <a:latin typeface="Rubik Medium" pitchFamily="2" charset="-79"/>
                          <a:cs typeface="Rubik Medium" pitchFamily="2" charset="-79"/>
                        </a:rPr>
                        <a:t>1</a:t>
                      </a:r>
                    </a:p>
                  </a:txBody>
                  <a:tcPr/>
                </a:tc>
                <a:tc>
                  <a:txBody>
                    <a:bodyPr/>
                    <a:lstStyle/>
                    <a:p>
                      <a:r>
                        <a:rPr lang="fi-FI" sz="1400" dirty="0">
                          <a:latin typeface="Rubik Medium" pitchFamily="2" charset="-79"/>
                          <a:cs typeface="Rubik Medium" pitchFamily="2" charset="-79"/>
                        </a:rPr>
                        <a:t>Alle 2600</a:t>
                      </a:r>
                    </a:p>
                  </a:txBody>
                  <a:tcPr/>
                </a:tc>
                <a:tc>
                  <a:txBody>
                    <a:bodyPr/>
                    <a:lstStyle/>
                    <a:p>
                      <a:endParaRPr lang="fi-FI" sz="1400" dirty="0">
                        <a:latin typeface="Rubik Medium" pitchFamily="2" charset="-79"/>
                        <a:cs typeface="Rubik Medium" pitchFamily="2" charset="-79"/>
                      </a:endParaRPr>
                    </a:p>
                  </a:txBody>
                  <a:tcPr/>
                </a:tc>
                <a:tc>
                  <a:txBody>
                    <a:bodyPr/>
                    <a:lstStyle/>
                    <a:p>
                      <a:r>
                        <a:rPr lang="fi-FI" sz="1400" dirty="0">
                          <a:latin typeface="Rubik Medium" pitchFamily="2" charset="-79"/>
                          <a:cs typeface="Rubik Medium" pitchFamily="2" charset="-79"/>
                        </a:rPr>
                        <a:t>1</a:t>
                      </a:r>
                    </a:p>
                  </a:txBody>
                  <a:tcPr/>
                </a:tc>
                <a:tc>
                  <a:txBody>
                    <a:bodyPr/>
                    <a:lstStyle/>
                    <a:p>
                      <a:r>
                        <a:rPr lang="fi-FI" sz="1400" dirty="0">
                          <a:latin typeface="Rubik Medium" pitchFamily="2" charset="-79"/>
                          <a:cs typeface="Rubik Medium" pitchFamily="2" charset="-79"/>
                        </a:rPr>
                        <a:t>Alle 2300</a:t>
                      </a:r>
                    </a:p>
                  </a:txBody>
                  <a:tcPr/>
                </a:tc>
                <a:tc>
                  <a:txBody>
                    <a:bodyPr/>
                    <a:lstStyle/>
                    <a:p>
                      <a:r>
                        <a:rPr lang="fi-FI" sz="1400" dirty="0">
                          <a:latin typeface="Rubik Medium" pitchFamily="2" charset="-79"/>
                          <a:cs typeface="Rubik Medium" pitchFamily="2" charset="-79"/>
                        </a:rPr>
                        <a:t>2</a:t>
                      </a:r>
                    </a:p>
                  </a:txBody>
                  <a:tcPr/>
                </a:tc>
                <a:extLst>
                  <a:ext uri="{0D108BD9-81ED-4DB2-BD59-A6C34878D82A}">
                    <a16:rowId xmlns:a16="http://schemas.microsoft.com/office/drawing/2014/main" val="1190433580"/>
                  </a:ext>
                </a:extLst>
              </a:tr>
            </a:tbl>
          </a:graphicData>
        </a:graphic>
      </p:graphicFrame>
      <p:pic>
        <p:nvPicPr>
          <p:cNvPr id="4" name="Picture 2">
            <a:extLst>
              <a:ext uri="{FF2B5EF4-FFF2-40B4-BE49-F238E27FC236}">
                <a16:creationId xmlns:a16="http://schemas.microsoft.com/office/drawing/2014/main" id="{32AD8D2F-14E4-3ACF-2644-05FE77251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12" name="Tekstiruutu 11">
            <a:extLst>
              <a:ext uri="{FF2B5EF4-FFF2-40B4-BE49-F238E27FC236}">
                <a16:creationId xmlns:a16="http://schemas.microsoft.com/office/drawing/2014/main" id="{A23B7D7E-BF46-4472-8EC1-C4AB4A910CD6}"/>
              </a:ext>
            </a:extLst>
          </p:cNvPr>
          <p:cNvSpPr txBox="1"/>
          <p:nvPr/>
        </p:nvSpPr>
        <p:spPr>
          <a:xfrm>
            <a:off x="2458324" y="3992589"/>
            <a:ext cx="7691188" cy="3570208"/>
          </a:xfrm>
          <a:prstGeom prst="rect">
            <a:avLst/>
          </a:prstGeom>
          <a:noFill/>
        </p:spPr>
        <p:txBody>
          <a:bodyPr wrap="square" rtlCol="0">
            <a:spAutoFit/>
          </a:bodyPr>
          <a:lstStyle/>
          <a:p>
            <a:pPr marL="285750" indent="-285750">
              <a:buFont typeface="Arial" panose="020B0604020202020204" pitchFamily="34" charset="0"/>
              <a:buChar char="•"/>
            </a:pPr>
            <a:r>
              <a:rPr lang="fi-FI" sz="1600" dirty="0">
                <a:latin typeface="Rubik" pitchFamily="2" charset="-79"/>
                <a:cs typeface="Rubik" pitchFamily="2" charset="-79"/>
              </a:rPr>
              <a:t>Testin suoritti 24 poikaa ja 8 tyttöä.</a:t>
            </a:r>
          </a:p>
          <a:p>
            <a:pPr marL="285750" indent="-285750">
              <a:buFont typeface="Arial" panose="020B0604020202020204" pitchFamily="34" charset="0"/>
              <a:buChar char="•"/>
            </a:pPr>
            <a:r>
              <a:rPr lang="fi-FI" sz="1600" dirty="0">
                <a:latin typeface="Rubik" pitchFamily="2" charset="-79"/>
                <a:cs typeface="Rubik" pitchFamily="2" charset="-79"/>
              </a:rPr>
              <a:t>Kestävyydessä on testin perusteella sekä tytöillä että pojilla kehitettävää.</a:t>
            </a:r>
          </a:p>
          <a:p>
            <a:pPr marL="285750" indent="-285750">
              <a:buFont typeface="Arial" panose="020B0604020202020204" pitchFamily="34" charset="0"/>
              <a:buChar char="•"/>
            </a:pPr>
            <a:r>
              <a:rPr lang="fi-FI" sz="1600" dirty="0">
                <a:latin typeface="Rubik" pitchFamily="2" charset="-79"/>
                <a:cs typeface="Rubik" pitchFamily="2" charset="-79"/>
              </a:rPr>
              <a:t>Osittain testituloksissa on kyse myös juoksutekniikasta, mutta merkittäviltä osin kestävyydestä.</a:t>
            </a:r>
          </a:p>
          <a:p>
            <a:pPr marL="285750" indent="-285750">
              <a:buFont typeface="Arial" panose="020B0604020202020204" pitchFamily="34" charset="0"/>
              <a:buChar char="•"/>
            </a:pPr>
            <a:r>
              <a:rPr lang="fi-FI" sz="1600" dirty="0">
                <a:latin typeface="Rubik" pitchFamily="2" charset="-79"/>
                <a:cs typeface="Rubik" pitchFamily="2" charset="-79"/>
              </a:rPr>
              <a:t>Testituloksissa näkyy syksyllä usein kesä ja kesäharjoitteluun käytetty aika. </a:t>
            </a:r>
          </a:p>
          <a:p>
            <a:pPr marL="285750" indent="-285750">
              <a:buFont typeface="Arial" panose="020B0604020202020204" pitchFamily="34" charset="0"/>
              <a:buChar char="•"/>
            </a:pPr>
            <a:r>
              <a:rPr lang="fi-FI" sz="1600" dirty="0">
                <a:latin typeface="Rubik" pitchFamily="2" charset="-79"/>
                <a:cs typeface="Rubik" pitchFamily="2" charset="-79"/>
              </a:rPr>
              <a:t>Judossa edellytetään erinomaista kestävyyttä, jotta palautuminen leireistä onnistuu ja kilpailuissa kykenee palautumaan otteluista pitkän päivän aikana sekä voittamaan jatkoajalle venyneet ottelut.</a:t>
            </a:r>
          </a:p>
          <a:p>
            <a:pPr marL="285750" indent="-285750">
              <a:buFont typeface="Arial" panose="020B0604020202020204" pitchFamily="34" charset="0"/>
              <a:buChar char="•"/>
            </a:pPr>
            <a:r>
              <a:rPr lang="fi-FI" sz="1600" dirty="0">
                <a:latin typeface="Rubik" pitchFamily="2" charset="-79"/>
                <a:cs typeface="Rubik" pitchFamily="2" charset="-79"/>
              </a:rPr>
              <a:t>Kestävyyden kehittäminen on helppoa, joten ei ole mitään syytä miksi siinä pitäisi antaa vastustajalle tasoitusta. </a:t>
            </a: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dirty="0"/>
          </a:p>
        </p:txBody>
      </p:sp>
      <p:sp>
        <p:nvSpPr>
          <p:cNvPr id="13" name="Suorakulmio 12">
            <a:extLst>
              <a:ext uri="{FF2B5EF4-FFF2-40B4-BE49-F238E27FC236}">
                <a16:creationId xmlns:a16="http://schemas.microsoft.com/office/drawing/2014/main" id="{A91E0100-69BF-AE8C-886A-4011C85DBF05}"/>
              </a:ext>
            </a:extLst>
          </p:cNvPr>
          <p:cNvSpPr/>
          <p:nvPr/>
        </p:nvSpPr>
        <p:spPr>
          <a:xfrm>
            <a:off x="2556001" y="1004059"/>
            <a:ext cx="557068" cy="287867"/>
          </a:xfrm>
          <a:prstGeom prst="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Tekstiruutu 13">
            <a:extLst>
              <a:ext uri="{FF2B5EF4-FFF2-40B4-BE49-F238E27FC236}">
                <a16:creationId xmlns:a16="http://schemas.microsoft.com/office/drawing/2014/main" id="{A7D199C8-928B-32C7-23ED-E3C15439D672}"/>
              </a:ext>
            </a:extLst>
          </p:cNvPr>
          <p:cNvSpPr txBox="1"/>
          <p:nvPr/>
        </p:nvSpPr>
        <p:spPr>
          <a:xfrm>
            <a:off x="3113069" y="972224"/>
            <a:ext cx="2650590" cy="861774"/>
          </a:xfrm>
          <a:prstGeom prst="rect">
            <a:avLst/>
          </a:prstGeom>
          <a:noFill/>
        </p:spPr>
        <p:txBody>
          <a:bodyPr wrap="square" rtlCol="0">
            <a:spAutoFit/>
          </a:bodyPr>
          <a:lstStyle/>
          <a:p>
            <a:r>
              <a:rPr lang="fi-FI" sz="1600" dirty="0">
                <a:latin typeface="Rubik" pitchFamily="2" charset="-79"/>
                <a:cs typeface="Rubik" pitchFamily="2" charset="-79"/>
              </a:rPr>
              <a:t>Mediaani keltaisella</a:t>
            </a:r>
          </a:p>
          <a:p>
            <a:pPr marL="285750" indent="-285750">
              <a:buFont typeface="Arial" panose="020B0604020202020204" pitchFamily="34" charset="0"/>
              <a:buChar char="•"/>
            </a:pPr>
            <a:endParaRPr lang="fi-FI" sz="1600" dirty="0">
              <a:latin typeface="Rubik" pitchFamily="2" charset="-79"/>
              <a:cs typeface="Rubik" pitchFamily="2" charset="-79"/>
            </a:endParaRPr>
          </a:p>
          <a:p>
            <a:pPr marL="285750" indent="-285750">
              <a:buFont typeface="Arial" panose="020B0604020202020204" pitchFamily="34" charset="0"/>
              <a:buChar char="•"/>
            </a:pPr>
            <a:endParaRPr lang="fi-FI" dirty="0"/>
          </a:p>
        </p:txBody>
      </p:sp>
    </p:spTree>
    <p:extLst>
      <p:ext uri="{BB962C8B-B14F-4D97-AF65-F5344CB8AC3E}">
        <p14:creationId xmlns:p14="http://schemas.microsoft.com/office/powerpoint/2010/main" val="381659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CB857D15-F109-516E-9880-4FFE8B7131FB}"/>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40F782D0-42FF-3F34-5C17-96ADCC82E94B}"/>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E332971D-0BD7-3772-EB9C-314808542B2A}"/>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U18: Menneet tapahtumat</a:t>
            </a:r>
          </a:p>
        </p:txBody>
      </p:sp>
      <p:sp>
        <p:nvSpPr>
          <p:cNvPr id="2" name="Tekstiruutu 1">
            <a:extLst>
              <a:ext uri="{FF2B5EF4-FFF2-40B4-BE49-F238E27FC236}">
                <a16:creationId xmlns:a16="http://schemas.microsoft.com/office/drawing/2014/main" id="{A9F20875-B0B5-8690-A283-156856C21477}"/>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798C6486-7C5D-D7E7-B023-A55697FA43FF}"/>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8F27D3B5-F9FC-61D0-2D42-92C2127A7FDC}"/>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4B77D568-A892-55FC-BE83-49E17C5E2BF4}"/>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C2175BC7-F739-F4AF-5C27-C63C183D78C6}"/>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80A28E1D-40AA-A1EA-3764-F0CB4A46567D}"/>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C125DD28-36EC-9579-8F15-F2F3320ACF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318D6ED0-DC1D-09FD-01F3-F98E2453A552}"/>
              </a:ext>
            </a:extLst>
          </p:cNvPr>
          <p:cNvSpPr txBox="1"/>
          <p:nvPr/>
        </p:nvSpPr>
        <p:spPr>
          <a:xfrm>
            <a:off x="2267712" y="1325880"/>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Past</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406022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940E762F-DC83-B72D-9A15-7088AA52C502}"/>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B1C895AE-4EB0-6D41-F3DB-EF649CD02E5A}"/>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91741FBD-7AC3-71E7-1402-3FD97C63FDF9}"/>
              </a:ext>
            </a:extLst>
          </p:cNvPr>
          <p:cNvPicPr preferRelativeResize="0"/>
          <p:nvPr/>
        </p:nvPicPr>
        <p:blipFill>
          <a:blip r:embed="rId4">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BA061163-02DE-481D-03E2-7C5024BD9CFB}"/>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U18: Tulevia tapahtumia</a:t>
            </a:r>
          </a:p>
        </p:txBody>
      </p:sp>
      <p:sp>
        <p:nvSpPr>
          <p:cNvPr id="2" name="Tekstiruutu 1">
            <a:extLst>
              <a:ext uri="{FF2B5EF4-FFF2-40B4-BE49-F238E27FC236}">
                <a16:creationId xmlns:a16="http://schemas.microsoft.com/office/drawing/2014/main" id="{4899EECA-EC5B-000C-ABF8-6CC1D0CDB732}"/>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8F100580-C676-D4C3-5DC5-B9DA9950B697}"/>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2396E3EF-AF31-3C22-747B-939534A05BAE}"/>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1D95A37D-680D-26E0-91EC-30BEE30AF8DD}"/>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AF2BE20A-E64D-03E9-69BF-AD6F7942D96C}"/>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sp>
        <p:nvSpPr>
          <p:cNvPr id="9" name="Tekstiruutu 8">
            <a:extLst>
              <a:ext uri="{FF2B5EF4-FFF2-40B4-BE49-F238E27FC236}">
                <a16:creationId xmlns:a16="http://schemas.microsoft.com/office/drawing/2014/main" id="{BF53BA95-0185-2055-830D-AF5D809A3FB0}"/>
              </a:ext>
            </a:extLst>
          </p:cNvPr>
          <p:cNvSpPr txBox="1"/>
          <p:nvPr/>
        </p:nvSpPr>
        <p:spPr>
          <a:xfrm>
            <a:off x="1203792" y="1509816"/>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Future</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2291653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4A6EE29-89F9-CCB7-60A0-EDA9130C2E2E}"/>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1435D39B-0E84-F31D-BF3A-D4515B912DE9}"/>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29949A43-F87F-E751-7391-520BE8EF6991}"/>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Sisältö</a:t>
            </a:r>
          </a:p>
        </p:txBody>
      </p:sp>
      <p:sp>
        <p:nvSpPr>
          <p:cNvPr id="2" name="Tekstiruutu 1">
            <a:extLst>
              <a:ext uri="{FF2B5EF4-FFF2-40B4-BE49-F238E27FC236}">
                <a16:creationId xmlns:a16="http://schemas.microsoft.com/office/drawing/2014/main" id="{5BFCDE56-9F16-E89F-43AE-D54954C1F79A}"/>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E5B34B14-8D11-4A7C-051F-673A51B2E789}"/>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572B6B7D-B9F0-0627-7B5E-1AA9FCD5E7A0}"/>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178FAA24-AC73-59EC-DBC4-1A3C0B90EB67}"/>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7FDC4E3A-99B2-55B0-2443-D64872810111}"/>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B8E37D10-AD47-3106-5E54-8257AF30A0F6}"/>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AA13788A-A7C0-9F99-4CB6-6B5C327D82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119F85D9-70C9-86C7-7016-DE9CA9E2C003}"/>
              </a:ext>
            </a:extLst>
          </p:cNvPr>
          <p:cNvSpPr txBox="1"/>
          <p:nvPr/>
        </p:nvSpPr>
        <p:spPr>
          <a:xfrm>
            <a:off x="3270462" y="1256375"/>
            <a:ext cx="7214616" cy="5109091"/>
          </a:xfrm>
          <a:prstGeom prst="rect">
            <a:avLst/>
          </a:prstGeom>
          <a:noFill/>
        </p:spPr>
        <p:txBody>
          <a:bodyPr wrap="square" rtlCol="0">
            <a:spAutoFit/>
          </a:bodyPr>
          <a:lstStyle/>
          <a:p>
            <a:r>
              <a:rPr lang="fi-FI" b="1" dirty="0">
                <a:solidFill>
                  <a:srgbClr val="0070C0"/>
                </a:solidFill>
                <a:latin typeface="Rubik" pitchFamily="2" charset="-79"/>
                <a:cs typeface="Rubik" pitchFamily="2" charset="-79"/>
              </a:rPr>
              <a:t>Ajankohtaiset asiat </a:t>
            </a:r>
          </a:p>
          <a:p>
            <a:r>
              <a:rPr lang="fi-FI" sz="1400" dirty="0">
                <a:solidFill>
                  <a:srgbClr val="0070C0"/>
                </a:solidFill>
                <a:latin typeface="Rubik" pitchFamily="2" charset="-79"/>
                <a:cs typeface="Rubik" pitchFamily="2" charset="-79"/>
              </a:rPr>
              <a:t>Otto Favén, Järjestö- ja valmennuspäällikkö</a:t>
            </a:r>
          </a:p>
          <a:p>
            <a:r>
              <a:rPr lang="fi-FI" sz="1400" dirty="0">
                <a:solidFill>
                  <a:srgbClr val="0070C0"/>
                </a:solidFill>
                <a:latin typeface="Rubik" pitchFamily="2" charset="-79"/>
                <a:cs typeface="Rubik" pitchFamily="2" charset="-79"/>
              </a:rPr>
              <a:t>Matti Lattu, Valmennusvaliokunnan puheenjohtaja</a:t>
            </a:r>
          </a:p>
          <a:p>
            <a:endParaRPr lang="fi-FI" dirty="0">
              <a:solidFill>
                <a:srgbClr val="0070C0"/>
              </a:solidFill>
              <a:latin typeface="Rubik" pitchFamily="2" charset="-79"/>
              <a:cs typeface="Rubik" pitchFamily="2" charset="-79"/>
            </a:endParaRPr>
          </a:p>
          <a:p>
            <a:r>
              <a:rPr lang="fi-FI" b="1" dirty="0">
                <a:solidFill>
                  <a:srgbClr val="0070C0"/>
                </a:solidFill>
                <a:latin typeface="Rubik" pitchFamily="2" charset="-79"/>
                <a:cs typeface="Rubik" pitchFamily="2" charset="-79"/>
              </a:rPr>
              <a:t>U15 katsaus </a:t>
            </a:r>
          </a:p>
          <a:p>
            <a:r>
              <a:rPr lang="fi-FI" sz="1400" dirty="0">
                <a:solidFill>
                  <a:srgbClr val="0070C0"/>
                </a:solidFill>
                <a:latin typeface="Rubik" pitchFamily="2" charset="-79"/>
                <a:cs typeface="Rubik" pitchFamily="2" charset="-79"/>
              </a:rPr>
              <a:t>Samuli Markkanen, OTO-valmentaja</a:t>
            </a:r>
          </a:p>
          <a:p>
            <a:endParaRPr lang="fi-FI" dirty="0">
              <a:solidFill>
                <a:srgbClr val="0070C0"/>
              </a:solidFill>
              <a:latin typeface="Rubik" pitchFamily="2" charset="-79"/>
              <a:cs typeface="Rubik" pitchFamily="2" charset="-79"/>
            </a:endParaRPr>
          </a:p>
          <a:p>
            <a:r>
              <a:rPr lang="fi-FI" b="1" dirty="0">
                <a:solidFill>
                  <a:srgbClr val="0070C0"/>
                </a:solidFill>
                <a:latin typeface="Rubik" pitchFamily="2" charset="-79"/>
                <a:cs typeface="Rubik" pitchFamily="2" charset="-79"/>
              </a:rPr>
              <a:t>U18 katsaus </a:t>
            </a:r>
          </a:p>
          <a:p>
            <a:r>
              <a:rPr lang="fi-FI" sz="1400" dirty="0">
                <a:solidFill>
                  <a:srgbClr val="0070C0"/>
                </a:solidFill>
                <a:latin typeface="Rubik" pitchFamily="2" charset="-79"/>
                <a:cs typeface="Rubik" pitchFamily="2" charset="-79"/>
              </a:rPr>
              <a:t>Khirchla Khirchilashvili, U18 NOV</a:t>
            </a:r>
          </a:p>
          <a:p>
            <a:endParaRPr lang="fi-FI" dirty="0">
              <a:solidFill>
                <a:srgbClr val="0070C0"/>
              </a:solidFill>
              <a:latin typeface="Rubik" pitchFamily="2" charset="-79"/>
              <a:cs typeface="Rubik" pitchFamily="2" charset="-79"/>
            </a:endParaRPr>
          </a:p>
          <a:p>
            <a:r>
              <a:rPr lang="fi-FI" b="1" dirty="0">
                <a:solidFill>
                  <a:srgbClr val="0070C0"/>
                </a:solidFill>
                <a:latin typeface="Rubik" pitchFamily="2" charset="-79"/>
                <a:cs typeface="Rubik" pitchFamily="2" charset="-79"/>
              </a:rPr>
              <a:t>U21 katsaus </a:t>
            </a:r>
          </a:p>
          <a:p>
            <a:r>
              <a:rPr lang="fi-FI" sz="1400" dirty="0">
                <a:solidFill>
                  <a:srgbClr val="0070C0"/>
                </a:solidFill>
                <a:latin typeface="Rubik" pitchFamily="2" charset="-79"/>
                <a:cs typeface="Rubik" pitchFamily="2" charset="-79"/>
              </a:rPr>
              <a:t>Alain Calderin, U21 Akatemiavalmentaja</a:t>
            </a:r>
          </a:p>
          <a:p>
            <a:endParaRPr lang="fi-FI" dirty="0">
              <a:solidFill>
                <a:srgbClr val="0070C0"/>
              </a:solidFill>
              <a:latin typeface="Rubik" pitchFamily="2" charset="-79"/>
              <a:cs typeface="Rubik" pitchFamily="2" charset="-79"/>
            </a:endParaRPr>
          </a:p>
          <a:p>
            <a:r>
              <a:rPr lang="fi-FI" b="1" dirty="0">
                <a:solidFill>
                  <a:srgbClr val="0070C0"/>
                </a:solidFill>
                <a:latin typeface="Rubik" pitchFamily="2" charset="-79"/>
                <a:cs typeface="Rubik" pitchFamily="2" charset="-79"/>
              </a:rPr>
              <a:t>Aikuiset ja U23 </a:t>
            </a:r>
          </a:p>
          <a:p>
            <a:r>
              <a:rPr lang="fi-FI" sz="1400" dirty="0">
                <a:solidFill>
                  <a:srgbClr val="0070C0"/>
                </a:solidFill>
                <a:latin typeface="Rubik" pitchFamily="2" charset="-79"/>
                <a:cs typeface="Rubik" pitchFamily="2" charset="-79"/>
              </a:rPr>
              <a:t>Rok Draksic, päävalmentaja</a:t>
            </a:r>
          </a:p>
          <a:p>
            <a:r>
              <a:rPr lang="fi-FI" sz="1400" dirty="0">
                <a:solidFill>
                  <a:srgbClr val="0070C0"/>
                </a:solidFill>
                <a:latin typeface="Rubik" pitchFamily="2" charset="-79"/>
                <a:cs typeface="Rubik" pitchFamily="2" charset="-79"/>
              </a:rPr>
              <a:t>Eetu Laamanen, U23 NOV</a:t>
            </a:r>
          </a:p>
          <a:p>
            <a:endParaRPr lang="fi-FI" dirty="0">
              <a:solidFill>
                <a:srgbClr val="0070C0"/>
              </a:solidFill>
              <a:latin typeface="Rubik" pitchFamily="2" charset="-79"/>
              <a:cs typeface="Rubik" pitchFamily="2" charset="-79"/>
            </a:endParaRPr>
          </a:p>
          <a:p>
            <a:endParaRPr lang="fi-FI" dirty="0">
              <a:solidFill>
                <a:srgbClr val="0070C0"/>
              </a:solidFill>
              <a:latin typeface="Rubik" pitchFamily="2" charset="-79"/>
              <a:cs typeface="Rubik" pitchFamily="2" charset="-79"/>
            </a:endParaRP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166731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046E0E69-E258-BF59-F244-7315B9F6C729}"/>
            </a:ext>
          </a:extLst>
        </p:cNvPr>
        <p:cNvGrpSpPr/>
        <p:nvPr/>
      </p:nvGrpSpPr>
      <p:grpSpPr>
        <a:xfrm>
          <a:off x="0" y="0"/>
          <a:ext cx="0" cy="0"/>
          <a:chOff x="0" y="0"/>
          <a:chExt cx="0" cy="0"/>
        </a:xfrm>
      </p:grpSpPr>
      <p:pic>
        <p:nvPicPr>
          <p:cNvPr id="62" name="Google Shape;62;p14">
            <a:extLst>
              <a:ext uri="{FF2B5EF4-FFF2-40B4-BE49-F238E27FC236}">
                <a16:creationId xmlns:a16="http://schemas.microsoft.com/office/drawing/2014/main" id="{AE370F63-FF97-7B2C-833A-4F83E526FF92}"/>
              </a:ext>
            </a:extLst>
          </p:cNvPr>
          <p:cNvPicPr preferRelativeResize="0"/>
          <p:nvPr/>
        </p:nvPicPr>
        <p:blipFill rotWithShape="1">
          <a:blip r:embed="rId3">
            <a:alphaModFix/>
          </a:blip>
          <a:srcRect t="4028" b="8961"/>
          <a:stretch/>
        </p:blipFill>
        <p:spPr>
          <a:xfrm>
            <a:off x="1" y="0"/>
            <a:ext cx="12192004" cy="6857997"/>
          </a:xfrm>
          <a:prstGeom prst="rect">
            <a:avLst/>
          </a:prstGeom>
          <a:noFill/>
          <a:ln>
            <a:noFill/>
          </a:ln>
        </p:spPr>
      </p:pic>
      <p:pic>
        <p:nvPicPr>
          <p:cNvPr id="65" name="Google Shape;65;p14">
            <a:extLst>
              <a:ext uri="{FF2B5EF4-FFF2-40B4-BE49-F238E27FC236}">
                <a16:creationId xmlns:a16="http://schemas.microsoft.com/office/drawing/2014/main" id="{72A51871-3F74-220E-3A8F-8B70D912F8B0}"/>
              </a:ext>
            </a:extLst>
          </p:cNvPr>
          <p:cNvPicPr preferRelativeResize="0"/>
          <p:nvPr/>
        </p:nvPicPr>
        <p:blipFill>
          <a:blip r:embed="rId4">
            <a:alphaModFix/>
          </a:blip>
          <a:stretch>
            <a:fillRect/>
          </a:stretch>
        </p:blipFill>
        <p:spPr>
          <a:xfrm>
            <a:off x="8709734" y="5785567"/>
            <a:ext cx="2381268" cy="563967"/>
          </a:xfrm>
          <a:prstGeom prst="rect">
            <a:avLst/>
          </a:prstGeom>
          <a:noFill/>
          <a:ln>
            <a:noFill/>
          </a:ln>
        </p:spPr>
      </p:pic>
      <p:sp>
        <p:nvSpPr>
          <p:cNvPr id="2" name="Google Shape;55;p13">
            <a:extLst>
              <a:ext uri="{FF2B5EF4-FFF2-40B4-BE49-F238E27FC236}">
                <a16:creationId xmlns:a16="http://schemas.microsoft.com/office/drawing/2014/main" id="{305A3251-39A7-78EF-F6E6-E591EA729678}"/>
              </a:ext>
            </a:extLst>
          </p:cNvPr>
          <p:cNvSpPr txBox="1"/>
          <p:nvPr/>
        </p:nvSpPr>
        <p:spPr>
          <a:xfrm>
            <a:off x="441656" y="310845"/>
            <a:ext cx="7766481" cy="1037144"/>
          </a:xfrm>
          <a:prstGeom prst="rect">
            <a:avLst/>
          </a:prstGeom>
          <a:noFill/>
          <a:ln>
            <a:noFill/>
          </a:ln>
        </p:spPr>
        <p:txBody>
          <a:bodyPr spcFirstLastPara="1" wrap="square" lIns="121900" tIns="121900" rIns="121900" bIns="121900" anchor="t" anchorCtr="0">
            <a:noAutofit/>
          </a:bodyPr>
          <a:lstStyle/>
          <a:p>
            <a:pPr>
              <a:lnSpc>
                <a:spcPct val="115000"/>
              </a:lnSpc>
            </a:pPr>
            <a:r>
              <a:rPr lang="en" sz="2133" b="1" dirty="0">
                <a:solidFill>
                  <a:srgbClr val="FFFF00"/>
                </a:solidFill>
                <a:latin typeface="Rubik Medium" panose="020B0604020202020204" charset="-79"/>
                <a:ea typeface="Rubik"/>
                <a:cs typeface="Rubik Medium" panose="020B0604020202020204" charset="-79"/>
                <a:sym typeface="Rubik"/>
              </a:rPr>
              <a:t>16.9.2025</a:t>
            </a:r>
          </a:p>
        </p:txBody>
      </p:sp>
      <p:sp>
        <p:nvSpPr>
          <p:cNvPr id="3" name="Google Shape;55;p13">
            <a:extLst>
              <a:ext uri="{FF2B5EF4-FFF2-40B4-BE49-F238E27FC236}">
                <a16:creationId xmlns:a16="http://schemas.microsoft.com/office/drawing/2014/main" id="{C1A51B71-678C-1032-43A8-FD1E6805D305}"/>
              </a:ext>
            </a:extLst>
          </p:cNvPr>
          <p:cNvSpPr txBox="1"/>
          <p:nvPr/>
        </p:nvSpPr>
        <p:spPr>
          <a:xfrm>
            <a:off x="1852034" y="2584980"/>
            <a:ext cx="8487931" cy="1114417"/>
          </a:xfrm>
          <a:prstGeom prst="rect">
            <a:avLst/>
          </a:prstGeom>
          <a:noFill/>
          <a:ln>
            <a:noFill/>
          </a:ln>
          <a:effectLst>
            <a:outerShdw blurRad="50800" dist="38100" algn="l" rotWithShape="0">
              <a:prstClr val="black">
                <a:alpha val="40000"/>
              </a:prstClr>
            </a:outerShdw>
          </a:effectLst>
        </p:spPr>
        <p:txBody>
          <a:bodyPr spcFirstLastPara="1" wrap="square" lIns="121900" tIns="121900" rIns="121900" bIns="121900" anchor="t" anchorCtr="0">
            <a:noAutofit/>
          </a:bodyPr>
          <a:lstStyle/>
          <a:p>
            <a:pPr defTabSz="1219170">
              <a:lnSpc>
                <a:spcPct val="115000"/>
              </a:lnSpc>
              <a:buClr>
                <a:srgbClr val="000000"/>
              </a:buClr>
              <a:defRPr/>
            </a:pPr>
            <a:r>
              <a:rPr lang="en" sz="3600" b="1" kern="0" dirty="0">
                <a:solidFill>
                  <a:srgbClr val="FFFFFF"/>
                </a:solidFill>
                <a:latin typeface="Rubik Medium"/>
                <a:ea typeface="Rubik"/>
                <a:cs typeface="Rubik Medium"/>
                <a:sym typeface="Rubik"/>
              </a:rPr>
              <a:t>U21: Alain Calderin</a:t>
            </a:r>
            <a:endParaRPr sz="3600" b="1" kern="0" dirty="0">
              <a:solidFill>
                <a:srgbClr val="FFFFFF"/>
              </a:solidFill>
              <a:latin typeface="Rubik Medium" panose="020B0604020202020204" charset="-79"/>
              <a:ea typeface="Rubik"/>
              <a:cs typeface="Rubik Medium" panose="020B0604020202020204" charset="-79"/>
              <a:sym typeface="Rubik"/>
            </a:endParaRPr>
          </a:p>
        </p:txBody>
      </p:sp>
    </p:spTree>
    <p:extLst>
      <p:ext uri="{BB962C8B-B14F-4D97-AF65-F5344CB8AC3E}">
        <p14:creationId xmlns:p14="http://schemas.microsoft.com/office/powerpoint/2010/main" val="1560115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FAB1F44-50EF-5075-1E75-EA35A3C28567}"/>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5433D534-D11C-F4D5-75A2-708CD465C380}"/>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EC01EAAD-D792-57DA-B5BB-196E24C5E9E4}"/>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U21: Menneet tapahtumat</a:t>
            </a:r>
          </a:p>
        </p:txBody>
      </p:sp>
      <p:sp>
        <p:nvSpPr>
          <p:cNvPr id="2" name="Tekstiruutu 1">
            <a:extLst>
              <a:ext uri="{FF2B5EF4-FFF2-40B4-BE49-F238E27FC236}">
                <a16:creationId xmlns:a16="http://schemas.microsoft.com/office/drawing/2014/main" id="{9FD2F089-BD0B-FC78-F790-C9FF7491A371}"/>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60AA7E99-FBA7-55D2-3060-631C8A929AA1}"/>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17A0F4DA-6D45-B645-66A9-550803EDD2E6}"/>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C36C7FB2-991B-4315-C976-403570F0A90B}"/>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FE81A261-AE72-9E40-EB19-3E89085652B8}"/>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9F86A8CD-101E-417F-5E89-F4CA4375A0E2}"/>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49A42875-691B-1A4D-909D-6F760D777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0B8451DC-69DA-0C93-7F88-81C4063E5857}"/>
              </a:ext>
            </a:extLst>
          </p:cNvPr>
          <p:cNvSpPr txBox="1"/>
          <p:nvPr/>
        </p:nvSpPr>
        <p:spPr>
          <a:xfrm>
            <a:off x="2267712" y="1325880"/>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Past</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10765499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A078307-6EED-AD4A-9463-1D1124D08691}"/>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53C62F73-FDCD-1CAC-7D95-BDF8CC1D814F}"/>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A8B37F0F-06AB-FFBA-18A9-1A3DE39E7899}"/>
              </a:ext>
            </a:extLst>
          </p:cNvPr>
          <p:cNvPicPr preferRelativeResize="0"/>
          <p:nvPr/>
        </p:nvPicPr>
        <p:blipFill>
          <a:blip r:embed="rId4">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44A3236F-57EF-6E23-EB94-2CE4002119F1}"/>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U21: Tulevia tapahtumia</a:t>
            </a:r>
          </a:p>
        </p:txBody>
      </p:sp>
      <p:sp>
        <p:nvSpPr>
          <p:cNvPr id="2" name="Tekstiruutu 1">
            <a:extLst>
              <a:ext uri="{FF2B5EF4-FFF2-40B4-BE49-F238E27FC236}">
                <a16:creationId xmlns:a16="http://schemas.microsoft.com/office/drawing/2014/main" id="{DAEB2B57-9274-EDD5-BC00-38A54A8DE09A}"/>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360D796B-F2E0-2979-149C-DCEBBF21A470}"/>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7C5F5A4D-4903-B63A-C0F9-E9EA8559FE7A}"/>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A0F79FF0-03FE-FF25-3ABD-CED8273BCBB1}"/>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508865B9-C81D-5E0C-42BA-4C6AAA9D1993}"/>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sp>
        <p:nvSpPr>
          <p:cNvPr id="9" name="Tekstiruutu 8">
            <a:extLst>
              <a:ext uri="{FF2B5EF4-FFF2-40B4-BE49-F238E27FC236}">
                <a16:creationId xmlns:a16="http://schemas.microsoft.com/office/drawing/2014/main" id="{EDE31E37-0A59-9D03-4C31-55A3B2480CB4}"/>
              </a:ext>
            </a:extLst>
          </p:cNvPr>
          <p:cNvSpPr txBox="1"/>
          <p:nvPr/>
        </p:nvSpPr>
        <p:spPr>
          <a:xfrm>
            <a:off x="1203792" y="1509816"/>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Future</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738114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F154501D-11E7-121A-7BB8-3EEBE63F6C60}"/>
            </a:ext>
          </a:extLst>
        </p:cNvPr>
        <p:cNvGrpSpPr/>
        <p:nvPr/>
      </p:nvGrpSpPr>
      <p:grpSpPr>
        <a:xfrm>
          <a:off x="0" y="0"/>
          <a:ext cx="0" cy="0"/>
          <a:chOff x="0" y="0"/>
          <a:chExt cx="0" cy="0"/>
        </a:xfrm>
      </p:grpSpPr>
      <p:pic>
        <p:nvPicPr>
          <p:cNvPr id="62" name="Google Shape;62;p14">
            <a:extLst>
              <a:ext uri="{FF2B5EF4-FFF2-40B4-BE49-F238E27FC236}">
                <a16:creationId xmlns:a16="http://schemas.microsoft.com/office/drawing/2014/main" id="{DC58A3B1-07E5-4A91-7C61-E3B667E69709}"/>
              </a:ext>
            </a:extLst>
          </p:cNvPr>
          <p:cNvPicPr preferRelativeResize="0"/>
          <p:nvPr/>
        </p:nvPicPr>
        <p:blipFill rotWithShape="1">
          <a:blip r:embed="rId3">
            <a:alphaModFix/>
          </a:blip>
          <a:srcRect t="4028" b="8961"/>
          <a:stretch/>
        </p:blipFill>
        <p:spPr>
          <a:xfrm>
            <a:off x="1" y="0"/>
            <a:ext cx="12192004" cy="6857997"/>
          </a:xfrm>
          <a:prstGeom prst="rect">
            <a:avLst/>
          </a:prstGeom>
          <a:noFill/>
          <a:ln>
            <a:noFill/>
          </a:ln>
        </p:spPr>
      </p:pic>
      <p:pic>
        <p:nvPicPr>
          <p:cNvPr id="65" name="Google Shape;65;p14">
            <a:extLst>
              <a:ext uri="{FF2B5EF4-FFF2-40B4-BE49-F238E27FC236}">
                <a16:creationId xmlns:a16="http://schemas.microsoft.com/office/drawing/2014/main" id="{B970FE6E-844B-075C-6F84-B0018212102C}"/>
              </a:ext>
            </a:extLst>
          </p:cNvPr>
          <p:cNvPicPr preferRelativeResize="0"/>
          <p:nvPr/>
        </p:nvPicPr>
        <p:blipFill>
          <a:blip r:embed="rId4">
            <a:alphaModFix/>
          </a:blip>
          <a:stretch>
            <a:fillRect/>
          </a:stretch>
        </p:blipFill>
        <p:spPr>
          <a:xfrm>
            <a:off x="8709734" y="5785567"/>
            <a:ext cx="2381268" cy="563967"/>
          </a:xfrm>
          <a:prstGeom prst="rect">
            <a:avLst/>
          </a:prstGeom>
          <a:noFill/>
          <a:ln>
            <a:noFill/>
          </a:ln>
        </p:spPr>
      </p:pic>
      <p:sp>
        <p:nvSpPr>
          <p:cNvPr id="2" name="Google Shape;55;p13">
            <a:extLst>
              <a:ext uri="{FF2B5EF4-FFF2-40B4-BE49-F238E27FC236}">
                <a16:creationId xmlns:a16="http://schemas.microsoft.com/office/drawing/2014/main" id="{6230BA96-8C1F-C571-7230-AFBBA78E2EA8}"/>
              </a:ext>
            </a:extLst>
          </p:cNvPr>
          <p:cNvSpPr txBox="1"/>
          <p:nvPr/>
        </p:nvSpPr>
        <p:spPr>
          <a:xfrm>
            <a:off x="441656" y="310845"/>
            <a:ext cx="7766481" cy="1037144"/>
          </a:xfrm>
          <a:prstGeom prst="rect">
            <a:avLst/>
          </a:prstGeom>
          <a:noFill/>
          <a:ln>
            <a:noFill/>
          </a:ln>
        </p:spPr>
        <p:txBody>
          <a:bodyPr spcFirstLastPara="1" wrap="square" lIns="121900" tIns="121900" rIns="121900" bIns="121900" anchor="t" anchorCtr="0">
            <a:noAutofit/>
          </a:bodyPr>
          <a:lstStyle/>
          <a:p>
            <a:pPr>
              <a:lnSpc>
                <a:spcPct val="115000"/>
              </a:lnSpc>
            </a:pPr>
            <a:r>
              <a:rPr lang="en" sz="2133" b="1" dirty="0">
                <a:solidFill>
                  <a:srgbClr val="FFFF00"/>
                </a:solidFill>
                <a:latin typeface="Rubik Medium" panose="020B0604020202020204" charset="-79"/>
                <a:ea typeface="Rubik"/>
                <a:cs typeface="Rubik Medium" panose="020B0604020202020204" charset="-79"/>
                <a:sym typeface="Rubik"/>
              </a:rPr>
              <a:t>16.9.2025</a:t>
            </a:r>
          </a:p>
        </p:txBody>
      </p:sp>
      <p:sp>
        <p:nvSpPr>
          <p:cNvPr id="3" name="Google Shape;55;p13">
            <a:extLst>
              <a:ext uri="{FF2B5EF4-FFF2-40B4-BE49-F238E27FC236}">
                <a16:creationId xmlns:a16="http://schemas.microsoft.com/office/drawing/2014/main" id="{BC13A76D-3505-4A07-A869-BCC9CE940594}"/>
              </a:ext>
            </a:extLst>
          </p:cNvPr>
          <p:cNvSpPr txBox="1"/>
          <p:nvPr/>
        </p:nvSpPr>
        <p:spPr>
          <a:xfrm>
            <a:off x="1852034" y="2584980"/>
            <a:ext cx="8487931" cy="1114417"/>
          </a:xfrm>
          <a:prstGeom prst="rect">
            <a:avLst/>
          </a:prstGeom>
          <a:noFill/>
          <a:ln>
            <a:noFill/>
          </a:ln>
          <a:effectLst>
            <a:outerShdw blurRad="50800" dist="38100" algn="l" rotWithShape="0">
              <a:prstClr val="black">
                <a:alpha val="40000"/>
              </a:prstClr>
            </a:outerShdw>
          </a:effectLst>
        </p:spPr>
        <p:txBody>
          <a:bodyPr spcFirstLastPara="1" wrap="square" lIns="121900" tIns="121900" rIns="121900" bIns="121900" anchor="t" anchorCtr="0">
            <a:noAutofit/>
          </a:bodyPr>
          <a:lstStyle/>
          <a:p>
            <a:pPr defTabSz="1219170">
              <a:lnSpc>
                <a:spcPct val="115000"/>
              </a:lnSpc>
              <a:buClr>
                <a:srgbClr val="000000"/>
              </a:buClr>
              <a:defRPr/>
            </a:pPr>
            <a:r>
              <a:rPr lang="en" sz="3600" b="1" kern="0" dirty="0">
                <a:solidFill>
                  <a:srgbClr val="FFFFFF"/>
                </a:solidFill>
                <a:latin typeface="Rubik Medium"/>
                <a:ea typeface="Rubik"/>
                <a:cs typeface="Rubik Medium"/>
                <a:sym typeface="Rubik"/>
              </a:rPr>
              <a:t>Seniors:</a:t>
            </a:r>
            <a:br>
              <a:rPr lang="en" sz="3600" b="1" kern="0" dirty="0">
                <a:solidFill>
                  <a:srgbClr val="FFFFFF"/>
                </a:solidFill>
                <a:latin typeface="Rubik Medium"/>
                <a:ea typeface="Rubik"/>
                <a:cs typeface="Rubik Medium"/>
                <a:sym typeface="Rubik"/>
              </a:rPr>
            </a:br>
            <a:r>
              <a:rPr lang="en" sz="3600" b="1" kern="0" dirty="0">
                <a:solidFill>
                  <a:srgbClr val="FFFFFF"/>
                </a:solidFill>
                <a:latin typeface="Rubik Medium"/>
                <a:ea typeface="Rubik"/>
                <a:cs typeface="Rubik Medium"/>
                <a:sym typeface="Rubik"/>
              </a:rPr>
              <a:t>Rok Draksic</a:t>
            </a:r>
          </a:p>
          <a:p>
            <a:pPr defTabSz="1219170">
              <a:lnSpc>
                <a:spcPct val="115000"/>
              </a:lnSpc>
              <a:buClr>
                <a:srgbClr val="000000"/>
              </a:buClr>
              <a:defRPr/>
            </a:pPr>
            <a:r>
              <a:rPr lang="en" sz="3600" b="1" kern="0" dirty="0">
                <a:solidFill>
                  <a:srgbClr val="FFFFFF"/>
                </a:solidFill>
                <a:latin typeface="Rubik Medium"/>
                <a:ea typeface="Rubik"/>
                <a:cs typeface="Rubik Medium"/>
                <a:sym typeface="Rubik"/>
              </a:rPr>
              <a:t>Eetu Laamanen</a:t>
            </a:r>
            <a:endParaRPr sz="3600" b="1" kern="0" dirty="0">
              <a:solidFill>
                <a:srgbClr val="FFFFFF"/>
              </a:solidFill>
              <a:latin typeface="Rubik Medium" panose="020B0604020202020204" charset="-79"/>
              <a:ea typeface="Rubik"/>
              <a:cs typeface="Rubik Medium" panose="020B0604020202020204" charset="-79"/>
              <a:sym typeface="Rubik"/>
            </a:endParaRPr>
          </a:p>
        </p:txBody>
      </p:sp>
    </p:spTree>
    <p:extLst>
      <p:ext uri="{BB962C8B-B14F-4D97-AF65-F5344CB8AC3E}">
        <p14:creationId xmlns:p14="http://schemas.microsoft.com/office/powerpoint/2010/main" val="19798726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2" name="Picture 1">
            <a:extLst>
              <a:ext uri="{FF2B5EF4-FFF2-40B4-BE49-F238E27FC236}">
                <a16:creationId xmlns:a16="http://schemas.microsoft.com/office/drawing/2014/main" id="{E206FE2E-7E44-200E-19DA-F19752EEBDC6}"/>
              </a:ext>
            </a:extLst>
          </p:cNvPr>
          <p:cNvPicPr>
            <a:picLocks noChangeAspect="1"/>
          </p:cNvPicPr>
          <p:nvPr/>
        </p:nvPicPr>
        <p:blipFill>
          <a:blip r:embed="rId3"/>
          <a:stretch>
            <a:fillRect/>
          </a:stretch>
        </p:blipFill>
        <p:spPr>
          <a:xfrm>
            <a:off x="0" y="1"/>
            <a:ext cx="12192000" cy="3816351"/>
          </a:xfrm>
          <a:prstGeom prst="rect">
            <a:avLst/>
          </a:prstGeom>
        </p:spPr>
      </p:pic>
      <p:pic>
        <p:nvPicPr>
          <p:cNvPr id="5" name="Picture 4">
            <a:extLst>
              <a:ext uri="{FF2B5EF4-FFF2-40B4-BE49-F238E27FC236}">
                <a16:creationId xmlns:a16="http://schemas.microsoft.com/office/drawing/2014/main" id="{A527DD4A-AA60-9364-65EA-45586F422B30}"/>
              </a:ext>
            </a:extLst>
          </p:cNvPr>
          <p:cNvPicPr>
            <a:picLocks noChangeAspect="1"/>
          </p:cNvPicPr>
          <p:nvPr/>
        </p:nvPicPr>
        <p:blipFill>
          <a:blip r:embed="rId4"/>
          <a:stretch>
            <a:fillRect/>
          </a:stretch>
        </p:blipFill>
        <p:spPr>
          <a:xfrm>
            <a:off x="1" y="3806826"/>
            <a:ext cx="12192000" cy="3816351"/>
          </a:xfrm>
          <a:prstGeom prst="rect">
            <a:avLst/>
          </a:prstGeom>
        </p:spPr>
      </p:pic>
      <p:sp>
        <p:nvSpPr>
          <p:cNvPr id="3" name="Tekstiruutu 2">
            <a:extLst>
              <a:ext uri="{FF2B5EF4-FFF2-40B4-BE49-F238E27FC236}">
                <a16:creationId xmlns:a16="http://schemas.microsoft.com/office/drawing/2014/main" id="{E7E99AE7-1AA6-54E3-4BF6-E413419FAA4D}"/>
              </a:ext>
            </a:extLst>
          </p:cNvPr>
          <p:cNvSpPr txBox="1"/>
          <p:nvPr/>
        </p:nvSpPr>
        <p:spPr>
          <a:xfrm>
            <a:off x="90105" y="2790423"/>
            <a:ext cx="11051655" cy="1061573"/>
          </a:xfrm>
          <a:prstGeom prst="rect">
            <a:avLst/>
          </a:prstGeom>
          <a:noFill/>
        </p:spPr>
        <p:txBody>
          <a:bodyPr wrap="square">
            <a:spAutoFit/>
          </a:bodyPr>
          <a:lstStyle/>
          <a:p>
            <a:pPr>
              <a:lnSpc>
                <a:spcPct val="115000"/>
              </a:lnSpc>
            </a:pPr>
            <a:r>
              <a:rPr lang="fi-FI" sz="5867" b="1" dirty="0" err="1">
                <a:solidFill>
                  <a:schemeClr val="bg1"/>
                </a:solidFill>
                <a:latin typeface="Rubik Medium" panose="020B0604020202020204" charset="-79"/>
                <a:ea typeface="Rubik"/>
                <a:cs typeface="Rubik Medium" panose="020B0604020202020204" charset="-79"/>
                <a:sym typeface="Rubik"/>
              </a:rPr>
              <a:t>Champion</a:t>
            </a:r>
            <a:r>
              <a:rPr lang="fi-FI" sz="5867" b="1" dirty="0">
                <a:solidFill>
                  <a:schemeClr val="bg1"/>
                </a:solidFill>
                <a:latin typeface="Rubik Medium" panose="020B0604020202020204" charset="-79"/>
                <a:ea typeface="Rubik"/>
                <a:cs typeface="Rubik Medium" panose="020B0604020202020204" charset="-79"/>
                <a:sym typeface="Rubik"/>
              </a:rPr>
              <a:t> </a:t>
            </a:r>
            <a:r>
              <a:rPr lang="fi-FI" sz="5867" b="1" dirty="0" err="1">
                <a:solidFill>
                  <a:schemeClr val="bg1"/>
                </a:solidFill>
                <a:latin typeface="Rubik Medium" panose="020B0604020202020204" charset="-79"/>
                <a:ea typeface="Rubik"/>
                <a:cs typeface="Rubik Medium" panose="020B0604020202020204" charset="-79"/>
                <a:sym typeface="Rubik"/>
              </a:rPr>
              <a:t>mentality</a:t>
            </a:r>
            <a:endParaRPr lang="fi-FI" sz="5867" b="1" dirty="0">
              <a:solidFill>
                <a:schemeClr val="bg1"/>
              </a:solidFill>
              <a:latin typeface="Rubik Medium" panose="020B0604020202020204" charset="-79"/>
              <a:ea typeface="Rubik"/>
              <a:cs typeface="Rubik Medium" panose="020B0604020202020204" charset="-79"/>
              <a:sym typeface="Rubik"/>
            </a:endParaRPr>
          </a:p>
        </p:txBody>
      </p:sp>
      <p:pic>
        <p:nvPicPr>
          <p:cNvPr id="4" name="Google Shape;65;p14">
            <a:extLst>
              <a:ext uri="{FF2B5EF4-FFF2-40B4-BE49-F238E27FC236}">
                <a16:creationId xmlns:a16="http://schemas.microsoft.com/office/drawing/2014/main" id="{725327AD-3ACB-1254-D799-C845259159D6}"/>
              </a:ext>
            </a:extLst>
          </p:cNvPr>
          <p:cNvPicPr preferRelativeResize="0"/>
          <p:nvPr/>
        </p:nvPicPr>
        <p:blipFill>
          <a:blip r:embed="rId5">
            <a:alphaModFix/>
          </a:blip>
          <a:stretch>
            <a:fillRect/>
          </a:stretch>
        </p:blipFill>
        <p:spPr>
          <a:xfrm>
            <a:off x="313879" y="323043"/>
            <a:ext cx="2769916" cy="6560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8048ADF9-51B6-4A6C-5862-409311C0012D}"/>
              </a:ext>
            </a:extLst>
          </p:cNvPr>
          <p:cNvSpPr/>
          <p:nvPr/>
        </p:nvSpPr>
        <p:spPr>
          <a:xfrm>
            <a:off x="0" y="0"/>
            <a:ext cx="12192000" cy="685800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fi-FI" sz="2400"/>
          </a:p>
        </p:txBody>
      </p:sp>
      <p:sp>
        <p:nvSpPr>
          <p:cNvPr id="9" name="Tekstiruutu 8">
            <a:extLst>
              <a:ext uri="{FF2B5EF4-FFF2-40B4-BE49-F238E27FC236}">
                <a16:creationId xmlns:a16="http://schemas.microsoft.com/office/drawing/2014/main" id="{BB560F51-531E-F062-399E-FDB06615CC19}"/>
              </a:ext>
            </a:extLst>
          </p:cNvPr>
          <p:cNvSpPr txBox="1"/>
          <p:nvPr/>
        </p:nvSpPr>
        <p:spPr>
          <a:xfrm>
            <a:off x="1900426" y="2219553"/>
            <a:ext cx="8193599" cy="1794146"/>
          </a:xfrm>
          <a:prstGeom prst="rect">
            <a:avLst/>
          </a:prstGeom>
          <a:noFill/>
        </p:spPr>
        <p:txBody>
          <a:bodyPr wrap="square" lIns="121920" tIns="60960" rIns="121920" bIns="60960" anchor="ctr">
            <a:spAutoFit/>
          </a:bodyPr>
          <a:lstStyle/>
          <a:p>
            <a:pPr algn="ctr">
              <a:lnSpc>
                <a:spcPct val="115000"/>
              </a:lnSpc>
            </a:pPr>
            <a:r>
              <a:rPr lang="fi-FI" sz="6400" b="1" err="1">
                <a:solidFill>
                  <a:schemeClr val="bg1"/>
                </a:solidFill>
                <a:ea typeface="Rubik"/>
                <a:cs typeface="Rubik Medium"/>
                <a:sym typeface="Rubik"/>
              </a:rPr>
              <a:t>Quality</a:t>
            </a:r>
            <a:r>
              <a:rPr lang="fi-FI" sz="6400" b="1">
                <a:solidFill>
                  <a:schemeClr val="bg1"/>
                </a:solidFill>
                <a:ea typeface="Rubik"/>
                <a:cs typeface="Rubik Medium"/>
                <a:sym typeface="Rubik"/>
              </a:rPr>
              <a:t> vs. </a:t>
            </a:r>
            <a:r>
              <a:rPr lang="fi-FI" sz="6400" b="1" err="1">
                <a:solidFill>
                  <a:schemeClr val="bg1"/>
                </a:solidFill>
                <a:ea typeface="Rubik"/>
                <a:cs typeface="Rubik Medium"/>
                <a:sym typeface="Rubik"/>
              </a:rPr>
              <a:t>quantity</a:t>
            </a:r>
            <a:endParaRPr lang="fi-FI" sz="6400" b="1" err="1">
              <a:solidFill>
                <a:schemeClr val="bg1"/>
              </a:solidFill>
              <a:ea typeface="Rubik"/>
              <a:cs typeface="Rubik Medium" panose="020B0604020202020204" charset="-79"/>
            </a:endParaRPr>
          </a:p>
          <a:p>
            <a:pPr algn="ctr">
              <a:lnSpc>
                <a:spcPct val="114999"/>
              </a:lnSpc>
            </a:pPr>
            <a:r>
              <a:rPr lang="en-GB" sz="3200" b="1">
                <a:solidFill>
                  <a:schemeClr val="bg1"/>
                </a:solidFill>
              </a:rPr>
              <a:t>Ringelmann effect</a:t>
            </a:r>
            <a:endParaRPr lang="fi-FI" sz="3200" b="1">
              <a:solidFill>
                <a:schemeClr val="bg1"/>
              </a:solidFill>
            </a:endParaRPr>
          </a:p>
        </p:txBody>
      </p:sp>
    </p:spTree>
    <p:extLst>
      <p:ext uri="{BB962C8B-B14F-4D97-AF65-F5344CB8AC3E}">
        <p14:creationId xmlns:p14="http://schemas.microsoft.com/office/powerpoint/2010/main" val="13377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2" name="Picture 4" descr="A picture containing sport, person, clothing&#10;&#10;Description automatically generated">
            <a:extLst>
              <a:ext uri="{FF2B5EF4-FFF2-40B4-BE49-F238E27FC236}">
                <a16:creationId xmlns:a16="http://schemas.microsoft.com/office/drawing/2014/main" id="{EBA97DAA-781D-1DA4-73F9-BEC322C416FB}"/>
              </a:ext>
            </a:extLst>
          </p:cNvPr>
          <p:cNvPicPr>
            <a:picLocks noChangeAspect="1"/>
          </p:cNvPicPr>
          <p:nvPr/>
        </p:nvPicPr>
        <p:blipFill rotWithShape="1">
          <a:blip r:embed="rId3"/>
          <a:srcRect r="15999"/>
          <a:stretch/>
        </p:blipFill>
        <p:spPr>
          <a:xfrm>
            <a:off x="1964266" y="11722"/>
            <a:ext cx="10227733" cy="6846277"/>
          </a:xfrm>
          <a:prstGeom prst="rect">
            <a:avLst/>
          </a:prstGeom>
        </p:spPr>
      </p:pic>
      <p:sp>
        <p:nvSpPr>
          <p:cNvPr id="3" name="Rechteck 10">
            <a:extLst>
              <a:ext uri="{FF2B5EF4-FFF2-40B4-BE49-F238E27FC236}">
                <a16:creationId xmlns:a16="http://schemas.microsoft.com/office/drawing/2014/main" id="{B323071A-1341-FED3-A088-31AB2BB6FF56}"/>
              </a:ext>
            </a:extLst>
          </p:cNvPr>
          <p:cNvSpPr/>
          <p:nvPr/>
        </p:nvSpPr>
        <p:spPr>
          <a:xfrm>
            <a:off x="1" y="-15875"/>
            <a:ext cx="12191996" cy="6873876"/>
          </a:xfrm>
          <a:prstGeom prst="rect">
            <a:avLst/>
          </a:prstGeom>
          <a:gradFill flip="none" rotWithShape="1">
            <a:gsLst>
              <a:gs pos="0">
                <a:srgbClr val="25327B"/>
              </a:gs>
              <a:gs pos="27000">
                <a:srgbClr val="25327B">
                  <a:alpha val="98000"/>
                </a:srgbClr>
              </a:gs>
              <a:gs pos="61000">
                <a:srgbClr val="25327B">
                  <a:alpha val="33000"/>
                </a:srgbClr>
              </a:gs>
              <a:gs pos="100000">
                <a:srgbClr val="25327B">
                  <a:alpha val="3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25327B"/>
              </a:solidFill>
              <a:latin typeface="Trebuchet MS" panose="020B0603020202020204" pitchFamily="34" charset="0"/>
              <a:sym typeface="Arial"/>
            </a:endParaRPr>
          </a:p>
        </p:txBody>
      </p:sp>
      <p:pic>
        <p:nvPicPr>
          <p:cNvPr id="70" name="Google Shape;70;p15"/>
          <p:cNvPicPr preferRelativeResize="0"/>
          <p:nvPr/>
        </p:nvPicPr>
        <p:blipFill rotWithShape="1">
          <a:blip r:embed="rId4">
            <a:alphaModFix amt="89000"/>
          </a:blip>
          <a:srcRect r="5114"/>
          <a:stretch/>
        </p:blipFill>
        <p:spPr>
          <a:xfrm>
            <a:off x="5" y="-15875"/>
            <a:ext cx="12191996" cy="6873875"/>
          </a:xfrm>
          <a:prstGeom prst="rect">
            <a:avLst/>
          </a:prstGeom>
          <a:noFill/>
          <a:ln>
            <a:noFill/>
          </a:ln>
        </p:spPr>
      </p:pic>
      <p:pic>
        <p:nvPicPr>
          <p:cNvPr id="7" name="Google Shape;65;p14">
            <a:extLst>
              <a:ext uri="{FF2B5EF4-FFF2-40B4-BE49-F238E27FC236}">
                <a16:creationId xmlns:a16="http://schemas.microsoft.com/office/drawing/2014/main" id="{911C528B-9CAA-3D64-F5CC-90668C9B58F0}"/>
              </a:ext>
            </a:extLst>
          </p:cNvPr>
          <p:cNvPicPr preferRelativeResize="0"/>
          <p:nvPr/>
        </p:nvPicPr>
        <p:blipFill>
          <a:blip r:embed="rId5">
            <a:alphaModFix/>
          </a:blip>
          <a:stretch>
            <a:fillRect/>
          </a:stretch>
        </p:blipFill>
        <p:spPr>
          <a:xfrm>
            <a:off x="10474816" y="6322874"/>
            <a:ext cx="1398045" cy="331105"/>
          </a:xfrm>
          <a:prstGeom prst="rect">
            <a:avLst/>
          </a:prstGeom>
          <a:noFill/>
          <a:ln>
            <a:noFill/>
          </a:ln>
        </p:spPr>
      </p:pic>
      <p:cxnSp>
        <p:nvCxnSpPr>
          <p:cNvPr id="12" name="Straight Connector 12">
            <a:extLst>
              <a:ext uri="{FF2B5EF4-FFF2-40B4-BE49-F238E27FC236}">
                <a16:creationId xmlns:a16="http://schemas.microsoft.com/office/drawing/2014/main" id="{8B32AC4B-0E14-9672-2505-D0480E7BB29C}"/>
              </a:ext>
            </a:extLst>
          </p:cNvPr>
          <p:cNvCxnSpPr>
            <a:cxnSpLocks/>
          </p:cNvCxnSpPr>
          <p:nvPr/>
        </p:nvCxnSpPr>
        <p:spPr>
          <a:xfrm flipH="1">
            <a:off x="0" y="960059"/>
            <a:ext cx="12192000"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
        <p:nvSpPr>
          <p:cNvPr id="14" name="Tekstiruutu 13">
            <a:extLst>
              <a:ext uri="{FF2B5EF4-FFF2-40B4-BE49-F238E27FC236}">
                <a16:creationId xmlns:a16="http://schemas.microsoft.com/office/drawing/2014/main" id="{5D19D2DA-AF0F-54BF-DB68-EE506D50370C}"/>
              </a:ext>
            </a:extLst>
          </p:cNvPr>
          <p:cNvSpPr txBox="1"/>
          <p:nvPr/>
        </p:nvSpPr>
        <p:spPr>
          <a:xfrm>
            <a:off x="123572" y="-15877"/>
            <a:ext cx="3152984" cy="1061573"/>
          </a:xfrm>
          <a:prstGeom prst="rect">
            <a:avLst/>
          </a:prstGeom>
          <a:noFill/>
        </p:spPr>
        <p:txBody>
          <a:bodyPr wrap="square">
            <a:spAutoFit/>
          </a:bodyPr>
          <a:lstStyle/>
          <a:p>
            <a:pPr>
              <a:lnSpc>
                <a:spcPct val="115000"/>
              </a:lnSpc>
            </a:pPr>
            <a:r>
              <a:rPr lang="fi-FI" sz="5867" b="1" err="1">
                <a:solidFill>
                  <a:schemeClr val="accent1">
                    <a:lumMod val="50000"/>
                  </a:schemeClr>
                </a:solidFill>
                <a:latin typeface="Rubik Medium" panose="020B0604020202020204" charset="-79"/>
                <a:ea typeface="Rubik"/>
                <a:cs typeface="Rubik Medium" panose="020B0604020202020204" charset="-79"/>
                <a:sym typeface="Rubik"/>
              </a:rPr>
              <a:t>Goals</a:t>
            </a:r>
            <a:endParaRPr lang="fi-FI" sz="5867" b="1">
              <a:solidFill>
                <a:schemeClr val="accent1">
                  <a:lumMod val="50000"/>
                </a:schemeClr>
              </a:solidFill>
              <a:latin typeface="Rubik Medium" panose="020B0604020202020204" charset="-79"/>
              <a:ea typeface="Rubik"/>
              <a:cs typeface="Rubik Medium" panose="020B0604020202020204" charset="-79"/>
              <a:sym typeface="Rubik"/>
            </a:endParaRPr>
          </a:p>
        </p:txBody>
      </p:sp>
      <p:sp>
        <p:nvSpPr>
          <p:cNvPr id="9" name="Rectangle 1">
            <a:extLst>
              <a:ext uri="{FF2B5EF4-FFF2-40B4-BE49-F238E27FC236}">
                <a16:creationId xmlns:a16="http://schemas.microsoft.com/office/drawing/2014/main" id="{1A403672-48E5-4F2F-5051-CECDBDA54010}"/>
              </a:ext>
            </a:extLst>
          </p:cNvPr>
          <p:cNvSpPr>
            <a:spLocks noChangeArrowheads="1"/>
          </p:cNvSpPr>
          <p:nvPr/>
        </p:nvSpPr>
        <p:spPr bwMode="auto">
          <a:xfrm>
            <a:off x="5384800" y="1105814"/>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fi-FI" altLang="fi-FI" sz="2400">
                <a:solidFill>
                  <a:srgbClr val="000000"/>
                </a:solidFill>
                <a:latin typeface="Times New Roman" panose="02020603050405020304" pitchFamily="18" charset="0"/>
                <a:cs typeface="Times New Roman" panose="02020603050405020304" pitchFamily="18" charset="0"/>
              </a:rPr>
              <a:t> </a:t>
            </a:r>
            <a:endParaRPr lang="fi-FI" altLang="fi-FI" sz="2400"/>
          </a:p>
          <a:p>
            <a:pPr defTabSz="1219170"/>
            <a:endParaRPr lang="fi-FI" altLang="fi-FI" sz="2400"/>
          </a:p>
        </p:txBody>
      </p:sp>
      <p:sp>
        <p:nvSpPr>
          <p:cNvPr id="4" name="Suorakulmio 3">
            <a:extLst>
              <a:ext uri="{FF2B5EF4-FFF2-40B4-BE49-F238E27FC236}">
                <a16:creationId xmlns:a16="http://schemas.microsoft.com/office/drawing/2014/main" id="{66CCD3CE-27EA-D322-9984-1544D85DB0B4}"/>
              </a:ext>
            </a:extLst>
          </p:cNvPr>
          <p:cNvSpPr/>
          <p:nvPr/>
        </p:nvSpPr>
        <p:spPr>
          <a:xfrm>
            <a:off x="4078917" y="1761831"/>
            <a:ext cx="3467519" cy="303513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0" name="Suorakulmio 9">
            <a:extLst>
              <a:ext uri="{FF2B5EF4-FFF2-40B4-BE49-F238E27FC236}">
                <a16:creationId xmlns:a16="http://schemas.microsoft.com/office/drawing/2014/main" id="{D83FB4C5-40D7-70EB-7760-4D0F26375045}"/>
              </a:ext>
            </a:extLst>
          </p:cNvPr>
          <p:cNvSpPr/>
          <p:nvPr/>
        </p:nvSpPr>
        <p:spPr>
          <a:xfrm>
            <a:off x="7673409" y="1770168"/>
            <a:ext cx="3467519" cy="303513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6" name="Tekstiruutu 15">
            <a:extLst>
              <a:ext uri="{FF2B5EF4-FFF2-40B4-BE49-F238E27FC236}">
                <a16:creationId xmlns:a16="http://schemas.microsoft.com/office/drawing/2014/main" id="{9C0C344C-49EE-3D32-67D0-1A08D0C8D5D2}"/>
              </a:ext>
            </a:extLst>
          </p:cNvPr>
          <p:cNvSpPr txBox="1"/>
          <p:nvPr/>
        </p:nvSpPr>
        <p:spPr>
          <a:xfrm>
            <a:off x="7697407" y="1699382"/>
            <a:ext cx="3927357" cy="651717"/>
          </a:xfrm>
          <a:prstGeom prst="rect">
            <a:avLst/>
          </a:prstGeom>
          <a:noFill/>
        </p:spPr>
        <p:txBody>
          <a:bodyPr wrap="square" lIns="121920" tIns="60960" rIns="121920" bIns="60960" anchor="t">
            <a:spAutoFit/>
          </a:bodyPr>
          <a:lstStyle/>
          <a:p>
            <a:pPr>
              <a:lnSpc>
                <a:spcPct val="115000"/>
              </a:lnSpc>
            </a:pPr>
            <a:r>
              <a:rPr lang="fi-FI" sz="3200" b="1">
                <a:solidFill>
                  <a:schemeClr val="bg1"/>
                </a:solidFill>
                <a:latin typeface="Rubik Medium"/>
                <a:ea typeface="Rubik"/>
                <a:cs typeface="Rubik Medium"/>
                <a:sym typeface="Rubik"/>
              </a:rPr>
              <a:t>2027 - 2028</a:t>
            </a:r>
          </a:p>
        </p:txBody>
      </p:sp>
      <p:sp>
        <p:nvSpPr>
          <p:cNvPr id="18" name="Tekstiruutu 17">
            <a:extLst>
              <a:ext uri="{FF2B5EF4-FFF2-40B4-BE49-F238E27FC236}">
                <a16:creationId xmlns:a16="http://schemas.microsoft.com/office/drawing/2014/main" id="{AE1FFD50-C190-ADD4-779E-4C51649CA69E}"/>
              </a:ext>
            </a:extLst>
          </p:cNvPr>
          <p:cNvSpPr txBox="1"/>
          <p:nvPr/>
        </p:nvSpPr>
        <p:spPr>
          <a:xfrm>
            <a:off x="7700994" y="2454557"/>
            <a:ext cx="3372268" cy="1235466"/>
          </a:xfrm>
          <a:prstGeom prst="rect">
            <a:avLst/>
          </a:prstGeom>
          <a:noFill/>
        </p:spPr>
        <p:txBody>
          <a:bodyPr wrap="square" lIns="121920" tIns="60960" rIns="121920" bIns="60960" anchor="t">
            <a:spAutoFit/>
          </a:bodyPr>
          <a:lstStyle/>
          <a:p>
            <a:pPr>
              <a:lnSpc>
                <a:spcPct val="114999"/>
              </a:lnSpc>
            </a:pPr>
            <a:r>
              <a:rPr lang="fi-FI" sz="2133" b="1" dirty="0" err="1">
                <a:solidFill>
                  <a:schemeClr val="bg1"/>
                </a:solidFill>
                <a:latin typeface="Rubik Medium"/>
                <a:cs typeface="Rubik Medium"/>
                <a:sym typeface="Rubik"/>
              </a:rPr>
              <a:t>Medal</a:t>
            </a:r>
            <a:r>
              <a:rPr lang="fi-FI" sz="2133" b="1" dirty="0">
                <a:solidFill>
                  <a:schemeClr val="bg1"/>
                </a:solidFill>
                <a:latin typeface="Rubik Medium"/>
                <a:cs typeface="Rubik Medium"/>
                <a:sym typeface="Rubik"/>
              </a:rPr>
              <a:t> at home </a:t>
            </a:r>
            <a:r>
              <a:rPr lang="fi-FI" sz="2133" b="1" dirty="0" err="1">
                <a:solidFill>
                  <a:schemeClr val="bg1"/>
                </a:solidFill>
                <a:latin typeface="Rubik Medium"/>
                <a:cs typeface="Rubik Medium"/>
                <a:sym typeface="Rubik"/>
              </a:rPr>
              <a:t>Championships</a:t>
            </a:r>
            <a:r>
              <a:rPr lang="fi-FI" sz="2133" b="1" dirty="0">
                <a:solidFill>
                  <a:schemeClr val="bg1"/>
                </a:solidFill>
                <a:latin typeface="Rubik Medium"/>
                <a:cs typeface="Rubik Medium"/>
                <a:sym typeface="Rubik"/>
              </a:rPr>
              <a:t>.</a:t>
            </a:r>
          </a:p>
          <a:p>
            <a:pPr>
              <a:lnSpc>
                <a:spcPct val="114999"/>
              </a:lnSpc>
            </a:pPr>
            <a:r>
              <a:rPr lang="fi-FI" sz="2133" b="1" dirty="0" err="1">
                <a:solidFill>
                  <a:schemeClr val="bg1"/>
                </a:solidFill>
                <a:latin typeface="Rubik Medium"/>
                <a:cs typeface="Rubik Medium"/>
                <a:sym typeface="Rubik"/>
              </a:rPr>
              <a:t>Olympic</a:t>
            </a:r>
            <a:r>
              <a:rPr lang="fi-FI" sz="2133" b="1" dirty="0">
                <a:solidFill>
                  <a:schemeClr val="bg1"/>
                </a:solidFill>
                <a:latin typeface="Rubik Medium"/>
                <a:cs typeface="Rubik Medium"/>
                <a:sym typeface="Rubik"/>
              </a:rPr>
              <a:t> </a:t>
            </a:r>
            <a:r>
              <a:rPr lang="fi-FI" sz="2133" b="1" dirty="0" err="1">
                <a:solidFill>
                  <a:schemeClr val="bg1"/>
                </a:solidFill>
                <a:latin typeface="Rubik Medium"/>
                <a:cs typeface="Rubik Medium"/>
                <a:sym typeface="Rubik"/>
              </a:rPr>
              <a:t>medal</a:t>
            </a:r>
            <a:r>
              <a:rPr lang="fi-FI" sz="2133" b="1" dirty="0">
                <a:solidFill>
                  <a:schemeClr val="bg1"/>
                </a:solidFill>
                <a:latin typeface="Rubik Medium"/>
                <a:cs typeface="Rubik Medium"/>
                <a:sym typeface="Rubik"/>
              </a:rPr>
              <a:t>.</a:t>
            </a:r>
            <a:endParaRPr lang="en-US" sz="2400" dirty="0"/>
          </a:p>
        </p:txBody>
      </p:sp>
      <p:sp>
        <p:nvSpPr>
          <p:cNvPr id="5" name="Suorakulmio 4">
            <a:extLst>
              <a:ext uri="{FF2B5EF4-FFF2-40B4-BE49-F238E27FC236}">
                <a16:creationId xmlns:a16="http://schemas.microsoft.com/office/drawing/2014/main" id="{E4178F85-9AF2-E01B-47FA-F3C47D26707C}"/>
              </a:ext>
            </a:extLst>
          </p:cNvPr>
          <p:cNvSpPr/>
          <p:nvPr/>
        </p:nvSpPr>
        <p:spPr>
          <a:xfrm>
            <a:off x="484425" y="1761831"/>
            <a:ext cx="3467519" cy="3035136"/>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15" name="Tekstiruutu 14">
            <a:extLst>
              <a:ext uri="{FF2B5EF4-FFF2-40B4-BE49-F238E27FC236}">
                <a16:creationId xmlns:a16="http://schemas.microsoft.com/office/drawing/2014/main" id="{12293EE1-A999-656B-7FCB-B50AD4DF8FED}"/>
              </a:ext>
            </a:extLst>
          </p:cNvPr>
          <p:cNvSpPr txBox="1"/>
          <p:nvPr/>
        </p:nvSpPr>
        <p:spPr>
          <a:xfrm>
            <a:off x="4035430" y="1680225"/>
            <a:ext cx="1880775" cy="651717"/>
          </a:xfrm>
          <a:prstGeom prst="rect">
            <a:avLst/>
          </a:prstGeom>
          <a:noFill/>
        </p:spPr>
        <p:txBody>
          <a:bodyPr wrap="square" lIns="121920" tIns="60960" rIns="121920" bIns="60960" anchor="t">
            <a:spAutoFit/>
          </a:bodyPr>
          <a:lstStyle/>
          <a:p>
            <a:pPr>
              <a:lnSpc>
                <a:spcPct val="115000"/>
              </a:lnSpc>
            </a:pPr>
            <a:r>
              <a:rPr lang="fi-FI" sz="3200" b="1">
                <a:solidFill>
                  <a:schemeClr val="bg1"/>
                </a:solidFill>
                <a:latin typeface="Rubik Medium"/>
                <a:ea typeface="Rubik"/>
                <a:cs typeface="Rubik Medium"/>
                <a:sym typeface="Rubik"/>
              </a:rPr>
              <a:t>2026</a:t>
            </a:r>
            <a:endParaRPr lang="fi-FI" sz="3200" b="1">
              <a:solidFill>
                <a:schemeClr val="bg1"/>
              </a:solidFill>
              <a:latin typeface="Rubik Medium" panose="020B0604020202020204" charset="-79"/>
              <a:ea typeface="Rubik"/>
              <a:cs typeface="Rubik Medium" panose="020B0604020202020204" charset="-79"/>
              <a:sym typeface="Rubik"/>
            </a:endParaRPr>
          </a:p>
        </p:txBody>
      </p:sp>
      <p:sp>
        <p:nvSpPr>
          <p:cNvPr id="17" name="Tekstiruutu 16">
            <a:extLst>
              <a:ext uri="{FF2B5EF4-FFF2-40B4-BE49-F238E27FC236}">
                <a16:creationId xmlns:a16="http://schemas.microsoft.com/office/drawing/2014/main" id="{E6C0ED53-A326-D5A8-7912-6D28E4A01DDA}"/>
              </a:ext>
            </a:extLst>
          </p:cNvPr>
          <p:cNvSpPr txBox="1"/>
          <p:nvPr/>
        </p:nvSpPr>
        <p:spPr>
          <a:xfrm>
            <a:off x="487239" y="2454189"/>
            <a:ext cx="3459756" cy="1235466"/>
          </a:xfrm>
          <a:prstGeom prst="rect">
            <a:avLst/>
          </a:prstGeom>
          <a:noFill/>
        </p:spPr>
        <p:txBody>
          <a:bodyPr wrap="square" lIns="121920" tIns="60960" rIns="121920" bIns="60960" anchor="t">
            <a:spAutoFit/>
          </a:bodyPr>
          <a:lstStyle/>
          <a:p>
            <a:pPr>
              <a:lnSpc>
                <a:spcPct val="114999"/>
              </a:lnSpc>
            </a:pPr>
            <a:r>
              <a:rPr lang="fi-FI" sz="2133" b="1" dirty="0">
                <a:solidFill>
                  <a:schemeClr val="bg1"/>
                </a:solidFill>
                <a:latin typeface="Rubik Medium"/>
                <a:cs typeface="Rubik Medium"/>
                <a:sym typeface="Rubik"/>
              </a:rPr>
              <a:t>Senior EC 3.</a:t>
            </a:r>
          </a:p>
          <a:p>
            <a:pPr>
              <a:lnSpc>
                <a:spcPct val="114999"/>
              </a:lnSpc>
            </a:pPr>
            <a:r>
              <a:rPr lang="fi-FI" sz="2133" b="1" dirty="0" err="1">
                <a:solidFill>
                  <a:schemeClr val="bg1"/>
                </a:solidFill>
                <a:latin typeface="Rubik Medium"/>
                <a:cs typeface="Rubik Medium"/>
                <a:sym typeface="Rubik"/>
              </a:rPr>
              <a:t>Universiade</a:t>
            </a:r>
            <a:r>
              <a:rPr lang="fi-FI" sz="2133" b="1" dirty="0">
                <a:solidFill>
                  <a:schemeClr val="bg1"/>
                </a:solidFill>
                <a:latin typeface="Rubik Medium"/>
                <a:cs typeface="Rubik Medium"/>
                <a:sym typeface="Rubik"/>
              </a:rPr>
              <a:t> 3.</a:t>
            </a:r>
          </a:p>
          <a:p>
            <a:pPr>
              <a:lnSpc>
                <a:spcPct val="114999"/>
              </a:lnSpc>
            </a:pPr>
            <a:r>
              <a:rPr lang="fi-FI" sz="2133" b="1" dirty="0">
                <a:solidFill>
                  <a:schemeClr val="bg1"/>
                </a:solidFill>
                <a:latin typeface="Rubik Medium"/>
                <a:cs typeface="Rubik Medium"/>
                <a:sym typeface="Rubik"/>
              </a:rPr>
              <a:t>U18 EC 1.</a:t>
            </a:r>
            <a:endParaRPr lang="en-US" sz="2400" dirty="0"/>
          </a:p>
        </p:txBody>
      </p:sp>
      <p:sp>
        <p:nvSpPr>
          <p:cNvPr id="6" name="Tekstiruutu 5">
            <a:extLst>
              <a:ext uri="{FF2B5EF4-FFF2-40B4-BE49-F238E27FC236}">
                <a16:creationId xmlns:a16="http://schemas.microsoft.com/office/drawing/2014/main" id="{ABE04643-DD9A-8651-34FB-7E19B6C6DF8D}"/>
              </a:ext>
            </a:extLst>
          </p:cNvPr>
          <p:cNvSpPr txBox="1"/>
          <p:nvPr/>
        </p:nvSpPr>
        <p:spPr>
          <a:xfrm>
            <a:off x="484421" y="1698867"/>
            <a:ext cx="1880775" cy="651717"/>
          </a:xfrm>
          <a:prstGeom prst="rect">
            <a:avLst/>
          </a:prstGeom>
          <a:noFill/>
        </p:spPr>
        <p:txBody>
          <a:bodyPr wrap="square" lIns="121920" tIns="60960" rIns="121920" bIns="60960" anchor="t">
            <a:spAutoFit/>
          </a:bodyPr>
          <a:lstStyle/>
          <a:p>
            <a:pPr>
              <a:lnSpc>
                <a:spcPct val="115000"/>
              </a:lnSpc>
            </a:pPr>
            <a:r>
              <a:rPr lang="fi-FI" sz="3200" b="1" dirty="0">
                <a:solidFill>
                  <a:schemeClr val="bg1"/>
                </a:solidFill>
                <a:latin typeface="Rubik Medium"/>
                <a:ea typeface="Rubik"/>
                <a:cs typeface="Rubik Medium"/>
                <a:sym typeface="Rubik"/>
              </a:rPr>
              <a:t>2025</a:t>
            </a:r>
            <a:endParaRPr lang="fi-FI" sz="3200" b="1" dirty="0">
              <a:solidFill>
                <a:schemeClr val="bg1"/>
              </a:solidFill>
              <a:latin typeface="Rubik Medium" panose="020B0604020202020204" charset="-79"/>
              <a:ea typeface="Rubik"/>
              <a:cs typeface="Rubik Medium" panose="020B0604020202020204" charset="-79"/>
              <a:sym typeface="Rubik"/>
            </a:endParaRPr>
          </a:p>
        </p:txBody>
      </p:sp>
      <p:sp>
        <p:nvSpPr>
          <p:cNvPr id="8" name="Tekstiruutu 7">
            <a:extLst>
              <a:ext uri="{FF2B5EF4-FFF2-40B4-BE49-F238E27FC236}">
                <a16:creationId xmlns:a16="http://schemas.microsoft.com/office/drawing/2014/main" id="{2D845F86-A932-4EA3-A06F-0838F988466C}"/>
              </a:ext>
            </a:extLst>
          </p:cNvPr>
          <p:cNvSpPr txBox="1"/>
          <p:nvPr/>
        </p:nvSpPr>
        <p:spPr>
          <a:xfrm>
            <a:off x="4078917" y="2452949"/>
            <a:ext cx="3467519" cy="1235466"/>
          </a:xfrm>
          <a:prstGeom prst="rect">
            <a:avLst/>
          </a:prstGeom>
          <a:noFill/>
        </p:spPr>
        <p:txBody>
          <a:bodyPr wrap="square" lIns="121920" tIns="60960" rIns="121920" bIns="60960" anchor="t">
            <a:spAutoFit/>
          </a:bodyPr>
          <a:lstStyle/>
          <a:p>
            <a:pPr>
              <a:lnSpc>
                <a:spcPct val="114999"/>
              </a:lnSpc>
            </a:pPr>
            <a:r>
              <a:rPr lang="fi-FI" sz="2133" b="1" dirty="0">
                <a:solidFill>
                  <a:schemeClr val="bg1"/>
                </a:solidFill>
                <a:latin typeface="Rubik Medium"/>
                <a:cs typeface="Rubik Medium"/>
                <a:sym typeface="Rubik"/>
              </a:rPr>
              <a:t>Championship </a:t>
            </a:r>
            <a:r>
              <a:rPr lang="fi-FI" sz="2133" b="1" dirty="0" err="1">
                <a:solidFill>
                  <a:schemeClr val="bg1"/>
                </a:solidFill>
                <a:latin typeface="Rubik Medium"/>
                <a:cs typeface="Rubik Medium"/>
                <a:sym typeface="Rubik"/>
              </a:rPr>
              <a:t>medal</a:t>
            </a:r>
            <a:r>
              <a:rPr lang="fi-FI" sz="2133" b="1" dirty="0">
                <a:solidFill>
                  <a:schemeClr val="bg1"/>
                </a:solidFill>
                <a:latin typeface="Rubik Medium"/>
                <a:cs typeface="Rubik Medium"/>
                <a:sym typeface="Rubik"/>
              </a:rPr>
              <a:t>.</a:t>
            </a:r>
          </a:p>
          <a:p>
            <a:pPr>
              <a:lnSpc>
                <a:spcPct val="114999"/>
              </a:lnSpc>
            </a:pPr>
            <a:r>
              <a:rPr lang="fi-FI" sz="2133" b="1" dirty="0">
                <a:solidFill>
                  <a:schemeClr val="bg1"/>
                </a:solidFill>
                <a:latin typeface="Rubik Medium"/>
                <a:cs typeface="Rubik Medium"/>
                <a:sym typeface="Rubik"/>
              </a:rPr>
              <a:t>New </a:t>
            </a:r>
            <a:r>
              <a:rPr lang="fi-FI" sz="2133" b="1" dirty="0" err="1">
                <a:solidFill>
                  <a:schemeClr val="bg1"/>
                </a:solidFill>
                <a:latin typeface="Rubik Medium"/>
                <a:cs typeface="Rubik Medium"/>
                <a:sym typeface="Rubik"/>
              </a:rPr>
              <a:t>generation</a:t>
            </a:r>
            <a:r>
              <a:rPr lang="fi-FI" sz="2133" b="1" dirty="0">
                <a:solidFill>
                  <a:schemeClr val="bg1"/>
                </a:solidFill>
                <a:latin typeface="Rubik Medium"/>
                <a:cs typeface="Rubik Medium"/>
                <a:sym typeface="Rubik"/>
              </a:rPr>
              <a:t> </a:t>
            </a:r>
            <a:r>
              <a:rPr lang="fi-FI" sz="2133" b="1" dirty="0" err="1">
                <a:solidFill>
                  <a:schemeClr val="bg1"/>
                </a:solidFill>
                <a:latin typeface="Rubik Medium"/>
                <a:cs typeface="Rubik Medium"/>
                <a:sym typeface="Rubik"/>
              </a:rPr>
              <a:t>start</a:t>
            </a:r>
            <a:r>
              <a:rPr lang="fi-FI" sz="2133" b="1" dirty="0">
                <a:solidFill>
                  <a:schemeClr val="bg1"/>
                </a:solidFill>
                <a:latin typeface="Rubik Medium"/>
                <a:cs typeface="Rubik Medium"/>
                <a:sym typeface="Rubik"/>
              </a:rPr>
              <a:t> at GP and GS </a:t>
            </a:r>
            <a:r>
              <a:rPr lang="fi-FI" sz="2133" b="1" dirty="0" err="1">
                <a:solidFill>
                  <a:schemeClr val="bg1"/>
                </a:solidFill>
                <a:latin typeface="Rubik Medium"/>
                <a:cs typeface="Rubik Medium"/>
                <a:sym typeface="Rubik"/>
              </a:rPr>
              <a:t>level</a:t>
            </a:r>
            <a:r>
              <a:rPr lang="fi-FI" sz="2133" b="1" dirty="0">
                <a:solidFill>
                  <a:schemeClr val="bg1"/>
                </a:solidFill>
                <a:latin typeface="Rubik Medium"/>
                <a:cs typeface="Rubik Medium"/>
                <a:sym typeface="Rubik"/>
              </a:rPr>
              <a:t>.</a:t>
            </a:r>
            <a:endParaRPr lang="en-US" sz="2400" dirty="0"/>
          </a:p>
        </p:txBody>
      </p:sp>
    </p:spTree>
    <p:extLst>
      <p:ext uri="{BB962C8B-B14F-4D97-AF65-F5344CB8AC3E}">
        <p14:creationId xmlns:p14="http://schemas.microsoft.com/office/powerpoint/2010/main" val="1056650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77B2A27F-44B4-E070-2B62-90A482535FE8}"/>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895F305B-EFAD-99F3-8C95-1EDBE0582C31}"/>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1E4CAD78-B5A4-E3E8-F509-4CF7632BB821}"/>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err="1">
                <a:solidFill>
                  <a:srgbClr val="002060"/>
                </a:solidFill>
                <a:latin typeface="Rubik Medium" panose="020B0604020202020204" charset="-79"/>
                <a:ea typeface="Rubik"/>
                <a:cs typeface="Rubik Medium" panose="020B0604020202020204" charset="-79"/>
                <a:sym typeface="Rubik"/>
              </a:rPr>
              <a:t>Seniors</a:t>
            </a:r>
            <a:r>
              <a:rPr lang="fi-FI" sz="4267" b="1" dirty="0">
                <a:solidFill>
                  <a:srgbClr val="002060"/>
                </a:solidFill>
                <a:latin typeface="Rubik Medium" panose="020B0604020202020204" charset="-79"/>
                <a:ea typeface="Rubik"/>
                <a:cs typeface="Rubik Medium" panose="020B0604020202020204" charset="-79"/>
                <a:sym typeface="Rubik"/>
              </a:rPr>
              <a:t>: </a:t>
            </a:r>
            <a:r>
              <a:rPr lang="fi-FI" sz="4267" b="1" dirty="0" err="1">
                <a:solidFill>
                  <a:srgbClr val="002060"/>
                </a:solidFill>
                <a:latin typeface="Rubik Medium" panose="020B0604020202020204" charset="-79"/>
                <a:ea typeface="Rubik"/>
                <a:cs typeface="Rubik Medium" panose="020B0604020202020204" charset="-79"/>
                <a:sym typeface="Rubik"/>
              </a:rPr>
              <a:t>Past</a:t>
            </a:r>
            <a:r>
              <a:rPr lang="fi-FI" sz="4267" b="1" dirty="0">
                <a:solidFill>
                  <a:srgbClr val="002060"/>
                </a:solidFill>
                <a:latin typeface="Rubik Medium" panose="020B0604020202020204" charset="-79"/>
                <a:ea typeface="Rubik"/>
                <a:cs typeface="Rubik Medium" panose="020B0604020202020204" charset="-79"/>
                <a:sym typeface="Rubik"/>
              </a:rPr>
              <a:t> </a:t>
            </a:r>
            <a:r>
              <a:rPr lang="fi-FI" sz="4267" b="1" dirty="0" err="1">
                <a:solidFill>
                  <a:srgbClr val="002060"/>
                </a:solidFill>
                <a:latin typeface="Rubik Medium" panose="020B0604020202020204" charset="-79"/>
                <a:ea typeface="Rubik"/>
                <a:cs typeface="Rubik Medium" panose="020B0604020202020204" charset="-79"/>
                <a:sym typeface="Rubik"/>
              </a:rPr>
              <a:t>events</a:t>
            </a:r>
            <a:endParaRPr lang="fi-FI" sz="4267" b="1" dirty="0">
              <a:solidFill>
                <a:srgbClr val="002060"/>
              </a:solidFill>
              <a:latin typeface="Rubik Medium" panose="020B0604020202020204" charset="-79"/>
              <a:ea typeface="Rubik"/>
              <a:cs typeface="Rubik Medium" panose="020B0604020202020204" charset="-79"/>
              <a:sym typeface="Rubik"/>
            </a:endParaRPr>
          </a:p>
        </p:txBody>
      </p:sp>
      <p:sp>
        <p:nvSpPr>
          <p:cNvPr id="2" name="Tekstiruutu 1">
            <a:extLst>
              <a:ext uri="{FF2B5EF4-FFF2-40B4-BE49-F238E27FC236}">
                <a16:creationId xmlns:a16="http://schemas.microsoft.com/office/drawing/2014/main" id="{65FCF691-CDE5-6404-59D9-43CC76B8059F}"/>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FD6BFA0B-0131-C254-1E13-033B7E771CA3}"/>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C81EEC63-B88C-EEF0-A3E8-9CEE4A1D97E0}"/>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84C45A2F-8B0E-4D37-1830-A2545A2A4A21}"/>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05C96B06-B1FF-4E95-4845-9B6CCA62A2EC}"/>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56EFDA67-522B-2E8E-CB1F-B3C75C15D856}"/>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78720E50-DE1E-2F11-1084-7968D62BBA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D87C3A98-25B5-22A2-2A1F-29842AE62884}"/>
              </a:ext>
            </a:extLst>
          </p:cNvPr>
          <p:cNvSpPr txBox="1"/>
          <p:nvPr/>
        </p:nvSpPr>
        <p:spPr>
          <a:xfrm>
            <a:off x="2267712" y="1325880"/>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Past</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2691455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2EB1E78F-48D5-AED0-2109-5699A22AD2BE}"/>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01F5A589-DD84-C72F-7B15-C76BB5C99661}"/>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9B337A1C-65FE-4CF1-F8A1-7A62C3875647}"/>
              </a:ext>
            </a:extLst>
          </p:cNvPr>
          <p:cNvPicPr preferRelativeResize="0"/>
          <p:nvPr/>
        </p:nvPicPr>
        <p:blipFill>
          <a:blip r:embed="rId4">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FB47283A-D321-356D-ADA8-1299B21CDBB6}"/>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err="1">
                <a:solidFill>
                  <a:srgbClr val="002060"/>
                </a:solidFill>
                <a:latin typeface="Rubik Medium" panose="020B0604020202020204" charset="-79"/>
                <a:ea typeface="Rubik"/>
                <a:cs typeface="Rubik Medium" panose="020B0604020202020204" charset="-79"/>
                <a:sym typeface="Rubik"/>
              </a:rPr>
              <a:t>Seniors</a:t>
            </a:r>
            <a:r>
              <a:rPr lang="fi-FI" sz="4267" b="1" dirty="0">
                <a:solidFill>
                  <a:srgbClr val="002060"/>
                </a:solidFill>
                <a:latin typeface="Rubik Medium" panose="020B0604020202020204" charset="-79"/>
                <a:ea typeface="Rubik"/>
                <a:cs typeface="Rubik Medium" panose="020B0604020202020204" charset="-79"/>
                <a:sym typeface="Rubik"/>
              </a:rPr>
              <a:t>: </a:t>
            </a:r>
            <a:r>
              <a:rPr lang="fi-FI" sz="4267" b="1" dirty="0" err="1">
                <a:solidFill>
                  <a:srgbClr val="002060"/>
                </a:solidFill>
                <a:latin typeface="Rubik Medium" panose="020B0604020202020204" charset="-79"/>
                <a:ea typeface="Rubik"/>
                <a:cs typeface="Rubik Medium" panose="020B0604020202020204" charset="-79"/>
                <a:sym typeface="Rubik"/>
              </a:rPr>
              <a:t>Upcoming</a:t>
            </a:r>
            <a:r>
              <a:rPr lang="fi-FI" sz="4267" b="1" dirty="0">
                <a:solidFill>
                  <a:srgbClr val="002060"/>
                </a:solidFill>
                <a:latin typeface="Rubik Medium" panose="020B0604020202020204" charset="-79"/>
                <a:ea typeface="Rubik"/>
                <a:cs typeface="Rubik Medium" panose="020B0604020202020204" charset="-79"/>
                <a:sym typeface="Rubik"/>
              </a:rPr>
              <a:t> </a:t>
            </a:r>
            <a:r>
              <a:rPr lang="fi-FI" sz="4267" b="1" dirty="0" err="1">
                <a:solidFill>
                  <a:srgbClr val="002060"/>
                </a:solidFill>
                <a:latin typeface="Rubik Medium" panose="020B0604020202020204" charset="-79"/>
                <a:ea typeface="Rubik"/>
                <a:cs typeface="Rubik Medium" panose="020B0604020202020204" charset="-79"/>
                <a:sym typeface="Rubik"/>
              </a:rPr>
              <a:t>events</a:t>
            </a:r>
            <a:endParaRPr lang="fi-FI" sz="4267" b="1" dirty="0">
              <a:solidFill>
                <a:srgbClr val="002060"/>
              </a:solidFill>
              <a:latin typeface="Rubik Medium" panose="020B0604020202020204" charset="-79"/>
              <a:ea typeface="Rubik"/>
              <a:cs typeface="Rubik Medium" panose="020B0604020202020204" charset="-79"/>
              <a:sym typeface="Rubik"/>
            </a:endParaRPr>
          </a:p>
        </p:txBody>
      </p:sp>
      <p:sp>
        <p:nvSpPr>
          <p:cNvPr id="2" name="Tekstiruutu 1">
            <a:extLst>
              <a:ext uri="{FF2B5EF4-FFF2-40B4-BE49-F238E27FC236}">
                <a16:creationId xmlns:a16="http://schemas.microsoft.com/office/drawing/2014/main" id="{329DC96C-6FF5-CD17-711F-1BBA3A165125}"/>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B7F054CA-C630-1FB1-A484-637DCBA447C0}"/>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B54EDAE2-E7A2-41B4-2D9A-BA6FCE177B81}"/>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8499BB04-0D60-9CB6-9162-46C5613EA67F}"/>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23082ED8-7E4E-C833-6B19-EFCF568C8A82}"/>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sp>
        <p:nvSpPr>
          <p:cNvPr id="9" name="Tekstiruutu 8">
            <a:extLst>
              <a:ext uri="{FF2B5EF4-FFF2-40B4-BE49-F238E27FC236}">
                <a16:creationId xmlns:a16="http://schemas.microsoft.com/office/drawing/2014/main" id="{9113AC9C-C308-34EC-41E1-93EA6F5A9DE0}"/>
              </a:ext>
            </a:extLst>
          </p:cNvPr>
          <p:cNvSpPr txBox="1"/>
          <p:nvPr/>
        </p:nvSpPr>
        <p:spPr>
          <a:xfrm>
            <a:off x="1203792" y="1509816"/>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Future</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2210084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7" name="Kuva 6" descr="Kuva, joka sisältää kohteen yö, areena, valo&#10;&#10;Tekoälyllä luotu sisältö voi olla virheellistä.">
            <a:extLst>
              <a:ext uri="{FF2B5EF4-FFF2-40B4-BE49-F238E27FC236}">
                <a16:creationId xmlns:a16="http://schemas.microsoft.com/office/drawing/2014/main" id="{1174E014-68AE-BF13-8D45-300E2BED6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816350"/>
          </a:xfrm>
          <a:prstGeom prst="rect">
            <a:avLst/>
          </a:prstGeom>
        </p:spPr>
      </p:pic>
      <p:pic>
        <p:nvPicPr>
          <p:cNvPr id="9" name="Kuva 8" descr="Kuva, joka sisältää kohteen henkilö, Tanssi, urheilu, musta&#10;&#10;Tekoälyllä luotu sisältö voi olla virheellistä.">
            <a:extLst>
              <a:ext uri="{FF2B5EF4-FFF2-40B4-BE49-F238E27FC236}">
                <a16:creationId xmlns:a16="http://schemas.microsoft.com/office/drawing/2014/main" id="{13101EFF-B093-06A8-D0B4-F50B9761F9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1650"/>
            <a:ext cx="12192000" cy="3816350"/>
          </a:xfrm>
          <a:prstGeom prst="rect">
            <a:avLst/>
          </a:prstGeom>
        </p:spPr>
      </p:pic>
      <p:pic>
        <p:nvPicPr>
          <p:cNvPr id="4" name="Google Shape;65;p14">
            <a:extLst>
              <a:ext uri="{FF2B5EF4-FFF2-40B4-BE49-F238E27FC236}">
                <a16:creationId xmlns:a16="http://schemas.microsoft.com/office/drawing/2014/main" id="{725327AD-3ACB-1254-D799-C845259159D6}"/>
              </a:ext>
            </a:extLst>
          </p:cNvPr>
          <p:cNvPicPr preferRelativeResize="0"/>
          <p:nvPr/>
        </p:nvPicPr>
        <p:blipFill>
          <a:blip r:embed="rId5">
            <a:alphaModFix/>
          </a:blip>
          <a:stretch>
            <a:fillRect/>
          </a:stretch>
        </p:blipFill>
        <p:spPr>
          <a:xfrm>
            <a:off x="10427394" y="6397071"/>
            <a:ext cx="1447019" cy="342704"/>
          </a:xfrm>
          <a:prstGeom prst="rect">
            <a:avLst/>
          </a:prstGeom>
          <a:noFill/>
          <a:ln>
            <a:noFill/>
          </a:ln>
        </p:spPr>
      </p:pic>
      <p:sp>
        <p:nvSpPr>
          <p:cNvPr id="10" name="Tekstiruutu 9">
            <a:extLst>
              <a:ext uri="{FF2B5EF4-FFF2-40B4-BE49-F238E27FC236}">
                <a16:creationId xmlns:a16="http://schemas.microsoft.com/office/drawing/2014/main" id="{5E8CA1B8-8FAF-814B-DB09-5EFC6EBAEDC5}"/>
              </a:ext>
            </a:extLst>
          </p:cNvPr>
          <p:cNvSpPr txBox="1"/>
          <p:nvPr/>
        </p:nvSpPr>
        <p:spPr>
          <a:xfrm>
            <a:off x="232980" y="3041650"/>
            <a:ext cx="11051655" cy="1061573"/>
          </a:xfrm>
          <a:prstGeom prst="rect">
            <a:avLst/>
          </a:prstGeom>
          <a:noFill/>
        </p:spPr>
        <p:txBody>
          <a:bodyPr wrap="square">
            <a:spAutoFit/>
          </a:bodyPr>
          <a:lstStyle/>
          <a:p>
            <a:pPr>
              <a:lnSpc>
                <a:spcPct val="115000"/>
              </a:lnSpc>
            </a:pPr>
            <a:r>
              <a:rPr lang="fi-FI" sz="5867" b="1" dirty="0">
                <a:solidFill>
                  <a:schemeClr val="bg1"/>
                </a:solidFill>
                <a:latin typeface="Rubik Medium" panose="020B0604020202020204" charset="-79"/>
                <a:ea typeface="Rubik"/>
                <a:cs typeface="Rubik Medium" panose="020B0604020202020204" charset="-79"/>
                <a:sym typeface="Rubik"/>
              </a:rPr>
              <a:t>Kiitos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0018FF24-F0C0-52D3-2F9F-E4B6BDA4F8CB}"/>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3E379507-A51E-9EF9-40FD-E8A98DF9DA46}"/>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9C1D566A-E2F6-534E-CF97-D21F068F235D}"/>
              </a:ext>
            </a:extLst>
          </p:cNvPr>
          <p:cNvPicPr preferRelativeResize="0"/>
          <p:nvPr/>
        </p:nvPicPr>
        <p:blipFill>
          <a:blip r:embed="rId4">
            <a:alphaModFix/>
          </a:blip>
          <a:stretch>
            <a:fillRect/>
          </a:stretch>
        </p:blipFill>
        <p:spPr>
          <a:xfrm>
            <a:off x="10457646" y="6142968"/>
            <a:ext cx="1236292" cy="292000"/>
          </a:xfrm>
          <a:prstGeom prst="rect">
            <a:avLst/>
          </a:prstGeom>
          <a:noFill/>
          <a:ln>
            <a:noFill/>
          </a:ln>
        </p:spPr>
      </p:pic>
      <p:sp>
        <p:nvSpPr>
          <p:cNvPr id="3" name="Tekstiruutu 2">
            <a:extLst>
              <a:ext uri="{FF2B5EF4-FFF2-40B4-BE49-F238E27FC236}">
                <a16:creationId xmlns:a16="http://schemas.microsoft.com/office/drawing/2014/main" id="{75C6B5E8-EBD0-60C7-B8BB-ED1B78D45F12}"/>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Strategia 2025-2028</a:t>
            </a:r>
          </a:p>
        </p:txBody>
      </p:sp>
      <p:sp>
        <p:nvSpPr>
          <p:cNvPr id="14" name="Ellipsi 13">
            <a:extLst>
              <a:ext uri="{FF2B5EF4-FFF2-40B4-BE49-F238E27FC236}">
                <a16:creationId xmlns:a16="http://schemas.microsoft.com/office/drawing/2014/main" id="{C40FFD60-FD6C-FD18-26EE-97E17200163F}"/>
              </a:ext>
            </a:extLst>
          </p:cNvPr>
          <p:cNvSpPr/>
          <p:nvPr/>
        </p:nvSpPr>
        <p:spPr>
          <a:xfrm>
            <a:off x="714103" y="1891938"/>
            <a:ext cx="3074125" cy="30741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133" b="1" dirty="0">
              <a:solidFill>
                <a:schemeClr val="bg1"/>
              </a:solidFill>
              <a:latin typeface="Rubik Medium" panose="020B0604020202020204" charset="-79"/>
              <a:cs typeface="Rubik Medium" panose="020B0604020202020204" charset="-79"/>
            </a:endParaRPr>
          </a:p>
        </p:txBody>
      </p:sp>
      <p:sp>
        <p:nvSpPr>
          <p:cNvPr id="15" name="Ellipsi 14">
            <a:extLst>
              <a:ext uri="{FF2B5EF4-FFF2-40B4-BE49-F238E27FC236}">
                <a16:creationId xmlns:a16="http://schemas.microsoft.com/office/drawing/2014/main" id="{3BFC039C-9040-C77C-CC84-94E13C86C8DD}"/>
              </a:ext>
            </a:extLst>
          </p:cNvPr>
          <p:cNvSpPr/>
          <p:nvPr/>
        </p:nvSpPr>
        <p:spPr>
          <a:xfrm>
            <a:off x="3921760" y="1891938"/>
            <a:ext cx="3074125" cy="30741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133" b="1" dirty="0">
              <a:solidFill>
                <a:schemeClr val="bg1"/>
              </a:solidFill>
              <a:latin typeface="Rubik Medium" panose="020B0604020202020204" charset="-79"/>
              <a:cs typeface="Rubik Medium" panose="020B0604020202020204" charset="-79"/>
            </a:endParaRPr>
          </a:p>
        </p:txBody>
      </p:sp>
      <p:sp>
        <p:nvSpPr>
          <p:cNvPr id="16" name="Ellipsi 15">
            <a:extLst>
              <a:ext uri="{FF2B5EF4-FFF2-40B4-BE49-F238E27FC236}">
                <a16:creationId xmlns:a16="http://schemas.microsoft.com/office/drawing/2014/main" id="{BEE82B7C-F207-539B-B04C-47E76E3BD57A}"/>
              </a:ext>
            </a:extLst>
          </p:cNvPr>
          <p:cNvSpPr/>
          <p:nvPr/>
        </p:nvSpPr>
        <p:spPr>
          <a:xfrm>
            <a:off x="7129418" y="1891938"/>
            <a:ext cx="3074125" cy="3074125"/>
          </a:xfrm>
          <a:prstGeom prst="ellipse">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sz="2133" b="1" dirty="0">
              <a:solidFill>
                <a:schemeClr val="bg1"/>
              </a:solidFill>
              <a:latin typeface="Rubik Medium" panose="020B0604020202020204" charset="-79"/>
              <a:cs typeface="Rubik Medium" panose="020B0604020202020204" charset="-79"/>
            </a:endParaRPr>
          </a:p>
        </p:txBody>
      </p:sp>
      <p:sp>
        <p:nvSpPr>
          <p:cNvPr id="2" name="Tekstiruutu 1">
            <a:extLst>
              <a:ext uri="{FF2B5EF4-FFF2-40B4-BE49-F238E27FC236}">
                <a16:creationId xmlns:a16="http://schemas.microsoft.com/office/drawing/2014/main" id="{089A5DFD-4CEA-CDB0-B2E8-5BBAF65AEA72}"/>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F1CDACC6-D363-C2B8-CDEA-1A3E46F5BA24}"/>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20CBF2F5-274F-AC4C-BD99-6B0B333843D9}"/>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ED67E0B7-D87B-2351-B140-57057807BFA5}"/>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8FE522B6-BEF9-8530-9C14-4815048CDC22}"/>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06415872-7ACA-7F0C-495E-DED0F13494F0}"/>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cxnSp>
        <p:nvCxnSpPr>
          <p:cNvPr id="10" name="Suora yhdysviiva 9">
            <a:extLst>
              <a:ext uri="{FF2B5EF4-FFF2-40B4-BE49-F238E27FC236}">
                <a16:creationId xmlns:a16="http://schemas.microsoft.com/office/drawing/2014/main" id="{0F9E964A-2A7F-1202-9AE3-06A7B79B2AB0}"/>
              </a:ext>
            </a:extLst>
          </p:cNvPr>
          <p:cNvCxnSpPr/>
          <p:nvPr/>
        </p:nvCxnSpPr>
        <p:spPr>
          <a:xfrm>
            <a:off x="1399032" y="4590288"/>
            <a:ext cx="0" cy="2267712"/>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cxnSp>
        <p:nvCxnSpPr>
          <p:cNvPr id="11" name="Suora yhdysviiva 10">
            <a:extLst>
              <a:ext uri="{FF2B5EF4-FFF2-40B4-BE49-F238E27FC236}">
                <a16:creationId xmlns:a16="http://schemas.microsoft.com/office/drawing/2014/main" id="{8B0C4B7C-CF1B-D149-8E6D-62F986CD318C}"/>
              </a:ext>
            </a:extLst>
          </p:cNvPr>
          <p:cNvCxnSpPr/>
          <p:nvPr/>
        </p:nvCxnSpPr>
        <p:spPr>
          <a:xfrm>
            <a:off x="4578096" y="4590288"/>
            <a:ext cx="0" cy="2267712"/>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cxnSp>
        <p:nvCxnSpPr>
          <p:cNvPr id="12" name="Suora yhdysviiva 11">
            <a:extLst>
              <a:ext uri="{FF2B5EF4-FFF2-40B4-BE49-F238E27FC236}">
                <a16:creationId xmlns:a16="http://schemas.microsoft.com/office/drawing/2014/main" id="{C1FC2143-39A9-279A-34FD-6945C9C620CD}"/>
              </a:ext>
            </a:extLst>
          </p:cNvPr>
          <p:cNvCxnSpPr/>
          <p:nvPr/>
        </p:nvCxnSpPr>
        <p:spPr>
          <a:xfrm>
            <a:off x="7906512" y="4590288"/>
            <a:ext cx="0" cy="2267712"/>
          </a:xfrm>
          <a:prstGeom prst="line">
            <a:avLst/>
          </a:prstGeom>
          <a:ln>
            <a:solidFill>
              <a:srgbClr val="002060"/>
            </a:solidFill>
            <a:prstDash val="sysDash"/>
          </a:ln>
        </p:spPr>
        <p:style>
          <a:lnRef idx="2">
            <a:schemeClr val="accent1"/>
          </a:lnRef>
          <a:fillRef idx="0">
            <a:schemeClr val="accent1"/>
          </a:fillRef>
          <a:effectRef idx="1">
            <a:schemeClr val="accent1"/>
          </a:effectRef>
          <a:fontRef idx="minor">
            <a:schemeClr val="tx1"/>
          </a:fontRef>
        </p:style>
      </p:cxnSp>
      <p:sp>
        <p:nvSpPr>
          <p:cNvPr id="13" name="Tekstiruutu 12">
            <a:extLst>
              <a:ext uri="{FF2B5EF4-FFF2-40B4-BE49-F238E27FC236}">
                <a16:creationId xmlns:a16="http://schemas.microsoft.com/office/drawing/2014/main" id="{E1F7911F-93CA-E834-1A22-DC745BA5C392}"/>
              </a:ext>
            </a:extLst>
          </p:cNvPr>
          <p:cNvSpPr txBox="1"/>
          <p:nvPr/>
        </p:nvSpPr>
        <p:spPr>
          <a:xfrm>
            <a:off x="1257337" y="5202423"/>
            <a:ext cx="2992591" cy="1005507"/>
          </a:xfrm>
          <a:prstGeom prst="rect">
            <a:avLst/>
          </a:prstGeom>
          <a:noFill/>
        </p:spPr>
        <p:txBody>
          <a:bodyPr wrap="square" rtlCol="0">
            <a:spAutoFit/>
          </a:bodyPr>
          <a:lstStyle/>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Luukas Saha EM 3.</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Emma Krapu, Universiadit 3.</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Sofia Pekki U18 EM 3.</a:t>
            </a:r>
          </a:p>
          <a:p>
            <a:pPr marL="285750" indent="-285750">
              <a:buSzPct val="200000"/>
              <a:buFont typeface="Arial" panose="020B0604020202020204" pitchFamily="34" charset="0"/>
              <a:buChar char="•"/>
            </a:pPr>
            <a:endParaRPr lang="fi-FI" sz="1200" dirty="0">
              <a:solidFill>
                <a:srgbClr val="002060"/>
              </a:solidFill>
              <a:latin typeface="Rubik" pitchFamily="2" charset="-79"/>
              <a:cs typeface="Rubik" pitchFamily="2" charset="-79"/>
            </a:endParaRPr>
          </a:p>
        </p:txBody>
      </p:sp>
      <p:sp>
        <p:nvSpPr>
          <p:cNvPr id="17" name="Tekstiruutu 16">
            <a:extLst>
              <a:ext uri="{FF2B5EF4-FFF2-40B4-BE49-F238E27FC236}">
                <a16:creationId xmlns:a16="http://schemas.microsoft.com/office/drawing/2014/main" id="{E34950D5-F7EF-5D39-C77D-05C7F9E60750}"/>
              </a:ext>
            </a:extLst>
          </p:cNvPr>
          <p:cNvSpPr txBox="1"/>
          <p:nvPr/>
        </p:nvSpPr>
        <p:spPr>
          <a:xfrm>
            <a:off x="4423358" y="5144252"/>
            <a:ext cx="2489506" cy="1569660"/>
          </a:xfrm>
          <a:prstGeom prst="rect">
            <a:avLst/>
          </a:prstGeom>
          <a:noFill/>
        </p:spPr>
        <p:txBody>
          <a:bodyPr wrap="square" rtlCol="0">
            <a:spAutoFit/>
          </a:bodyPr>
          <a:lstStyle/>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9% kasvu jäsenmäärässä kautena 2024-2025 verrattuna edelliseen kauteen. </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Elokuu 2025 lisenssejä hankittu 53 enemmän kuin elokuussa 2024.</a:t>
            </a:r>
          </a:p>
          <a:p>
            <a:pPr marL="285750" indent="-285750">
              <a:buSzPct val="200000"/>
              <a:buFont typeface="Arial" panose="020B0604020202020204" pitchFamily="34" charset="0"/>
              <a:buChar char="•"/>
            </a:pPr>
            <a:endParaRPr lang="fi-FI" sz="1200" dirty="0">
              <a:solidFill>
                <a:srgbClr val="002060"/>
              </a:solidFill>
              <a:latin typeface="Rubik" pitchFamily="2" charset="-79"/>
              <a:cs typeface="Rubik" pitchFamily="2" charset="-79"/>
            </a:endParaRPr>
          </a:p>
        </p:txBody>
      </p:sp>
      <p:sp>
        <p:nvSpPr>
          <p:cNvPr id="18" name="Tekstiruutu 17">
            <a:extLst>
              <a:ext uri="{FF2B5EF4-FFF2-40B4-BE49-F238E27FC236}">
                <a16:creationId xmlns:a16="http://schemas.microsoft.com/office/drawing/2014/main" id="{90F93EC8-C404-76CD-B659-76EE5A1E0CCB}"/>
              </a:ext>
            </a:extLst>
          </p:cNvPr>
          <p:cNvSpPr txBox="1"/>
          <p:nvPr/>
        </p:nvSpPr>
        <p:spPr>
          <a:xfrm>
            <a:off x="7770764" y="5105472"/>
            <a:ext cx="2489506" cy="2122735"/>
          </a:xfrm>
          <a:prstGeom prst="rect">
            <a:avLst/>
          </a:prstGeom>
          <a:noFill/>
        </p:spPr>
        <p:txBody>
          <a:bodyPr wrap="square" rtlCol="0">
            <a:spAutoFit/>
          </a:bodyPr>
          <a:lstStyle/>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Aluetoiminnan tuki.</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U15 toimintaa kehitetään.</a:t>
            </a:r>
          </a:p>
          <a:p>
            <a:pPr marL="285750" indent="-285750">
              <a:buSzPct val="200000"/>
              <a:buFont typeface="Arial" panose="020B0604020202020204" pitchFamily="34" charset="0"/>
              <a:buChar char="•"/>
            </a:pPr>
            <a:r>
              <a:rPr lang="fi-FI" sz="1200" dirty="0" err="1">
                <a:solidFill>
                  <a:srgbClr val="002060"/>
                </a:solidFill>
                <a:latin typeface="Rubik" pitchFamily="2" charset="-79"/>
                <a:cs typeface="Rubik" pitchFamily="2" charset="-79"/>
              </a:rPr>
              <a:t>Educamessut</a:t>
            </a:r>
            <a:r>
              <a:rPr lang="fi-FI" sz="1200" dirty="0">
                <a:solidFill>
                  <a:srgbClr val="002060"/>
                </a:solidFill>
                <a:latin typeface="Rubik" pitchFamily="2" charset="-79"/>
                <a:cs typeface="Rubik" pitchFamily="2" charset="-79"/>
              </a:rPr>
              <a:t>.</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Kasvanut määrä koulujudo-kokeiluja.</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Viestintäviikot.</a:t>
            </a:r>
          </a:p>
          <a:p>
            <a:pPr marL="285750" indent="-285750">
              <a:buSzPct val="200000"/>
              <a:buFont typeface="Arial" panose="020B0604020202020204" pitchFamily="34" charset="0"/>
              <a:buChar char="•"/>
            </a:pPr>
            <a:r>
              <a:rPr lang="fi-FI" sz="1200" dirty="0">
                <a:solidFill>
                  <a:srgbClr val="002060"/>
                </a:solidFill>
                <a:latin typeface="Rubik" pitchFamily="2" charset="-79"/>
                <a:cs typeface="Rubik" pitchFamily="2" charset="-79"/>
              </a:rPr>
              <a:t>3 uutta seuraa Tähtiseurapolulla.</a:t>
            </a:r>
          </a:p>
          <a:p>
            <a:pPr marL="285750" indent="-285750">
              <a:buSzPct val="200000"/>
              <a:buFont typeface="Arial" panose="020B0604020202020204" pitchFamily="34" charset="0"/>
              <a:buChar char="•"/>
            </a:pPr>
            <a:endParaRPr lang="fi-FI" sz="1200" dirty="0">
              <a:solidFill>
                <a:srgbClr val="002060"/>
              </a:solidFill>
              <a:latin typeface="Rubik" pitchFamily="2" charset="-79"/>
              <a:cs typeface="Rubik" pitchFamily="2" charset="-79"/>
            </a:endParaRPr>
          </a:p>
        </p:txBody>
      </p:sp>
    </p:spTree>
    <p:extLst>
      <p:ext uri="{BB962C8B-B14F-4D97-AF65-F5344CB8AC3E}">
        <p14:creationId xmlns:p14="http://schemas.microsoft.com/office/powerpoint/2010/main" val="2624410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B33F8785-4586-8B39-F87B-EA2BAC912CC9}"/>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B50DC020-C27B-E9D7-6A7E-8A8F8E4F2F52}"/>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C9F40172-99C9-3BF7-73A4-0DF12EBEE40F}"/>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Muuta ajankohtaista</a:t>
            </a:r>
          </a:p>
        </p:txBody>
      </p:sp>
      <p:sp>
        <p:nvSpPr>
          <p:cNvPr id="2" name="Tekstiruutu 1">
            <a:extLst>
              <a:ext uri="{FF2B5EF4-FFF2-40B4-BE49-F238E27FC236}">
                <a16:creationId xmlns:a16="http://schemas.microsoft.com/office/drawing/2014/main" id="{DB5679F6-3C5B-D8AA-6D63-37609D8D8DB1}"/>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C0ECBF0F-3E15-3FE5-0294-CC07F989BB8F}"/>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7E8308D3-946E-EC52-A032-7CA956DA3242}"/>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A3765F29-F469-B64F-FDE8-A4DCB9A58ADE}"/>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71002213-4119-E92C-35F8-363804CD4DA4}"/>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0B64C73A-8E68-2059-E149-FA6CF7FC7593}"/>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F21D7151-9861-4F38-EFC2-875D957515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76544859-8B83-22C5-BA85-A2D5BE688C24}"/>
              </a:ext>
            </a:extLst>
          </p:cNvPr>
          <p:cNvSpPr txBox="1"/>
          <p:nvPr/>
        </p:nvSpPr>
        <p:spPr>
          <a:xfrm>
            <a:off x="2286000" y="1600695"/>
            <a:ext cx="7754112" cy="2693045"/>
          </a:xfrm>
          <a:prstGeom prst="rect">
            <a:avLst/>
          </a:prstGeom>
          <a:noFill/>
        </p:spPr>
        <p:txBody>
          <a:bodyPr wrap="square" rtlCol="0">
            <a:spAutoFit/>
          </a:bodyPr>
          <a:lstStyle/>
          <a:p>
            <a:r>
              <a:rPr lang="fi-FI" b="1" dirty="0">
                <a:solidFill>
                  <a:srgbClr val="0070C0"/>
                </a:solidFill>
                <a:latin typeface="Rubik" pitchFamily="2" charset="-79"/>
                <a:cs typeface="Rubik" pitchFamily="2" charset="-79"/>
              </a:rPr>
              <a:t>Judoliitto kartoittaa OTO-valmentajia nuorten valmennukseen</a:t>
            </a:r>
          </a:p>
          <a:p>
            <a:endParaRPr lang="fi-FI" sz="1000" b="1" dirty="0">
              <a:solidFill>
                <a:srgbClr val="0070C0"/>
              </a:solidFill>
              <a:latin typeface="Rubik" pitchFamily="2" charset="-79"/>
              <a:cs typeface="Rubik" pitchFamily="2" charset="-79"/>
            </a:endParaRPr>
          </a:p>
          <a:p>
            <a:r>
              <a:rPr lang="fi-FI" sz="1100" dirty="0">
                <a:solidFill>
                  <a:srgbClr val="002060"/>
                </a:solidFill>
                <a:latin typeface="Rubik" pitchFamily="2" charset="-79"/>
                <a:cs typeface="Rubik" pitchFamily="2" charset="-79"/>
              </a:rPr>
              <a:t>Suomen Judoliitto Ry kartoittaa vapaaehtoisia valmentajia nuorten valmennukseen. Toivomme valmennustehtävistä kiinnostuneilta hyvää lajin valmennustuntemusta, aktiivista halua oppia uutta sekä kykyä toimia lasten ja nuorten kanssa</a:t>
            </a:r>
            <a:r>
              <a:rPr lang="fi-FI" sz="1100" dirty="0">
                <a:solidFill>
                  <a:srgbClr val="0070C0"/>
                </a:solidFill>
                <a:latin typeface="Rubik" pitchFamily="2" charset="-79"/>
                <a:cs typeface="Rubik" pitchFamily="2" charset="-79"/>
              </a:rPr>
              <a:t>.</a:t>
            </a:r>
          </a:p>
          <a:p>
            <a:endParaRPr lang="fi-FI" sz="1100" dirty="0">
              <a:solidFill>
                <a:srgbClr val="0070C0"/>
              </a:solidFill>
              <a:latin typeface="Rubik" pitchFamily="2" charset="-79"/>
              <a:cs typeface="Rubik" pitchFamily="2" charset="-79"/>
            </a:endParaRPr>
          </a:p>
          <a:p>
            <a:endParaRPr lang="fi-FI" dirty="0">
              <a:solidFill>
                <a:srgbClr val="0070C0"/>
              </a:solidFill>
              <a:latin typeface="Rubik" pitchFamily="2" charset="-79"/>
              <a:cs typeface="Rubik" pitchFamily="2" charset="-79"/>
            </a:endParaRPr>
          </a:p>
          <a:p>
            <a:r>
              <a:rPr lang="fi-FI" b="1" dirty="0">
                <a:solidFill>
                  <a:srgbClr val="0070C0"/>
                </a:solidFill>
                <a:latin typeface="Rubik" pitchFamily="2" charset="-79"/>
                <a:cs typeface="Rubik" pitchFamily="2" charset="-79"/>
              </a:rPr>
              <a:t>Judoliiton valmennustoiminnan palautekysely</a:t>
            </a:r>
          </a:p>
          <a:p>
            <a:endParaRPr lang="fi-FI" sz="1000" b="1" dirty="0">
              <a:solidFill>
                <a:srgbClr val="0070C0"/>
              </a:solidFill>
              <a:latin typeface="Rubik" pitchFamily="2" charset="-79"/>
              <a:cs typeface="Rubik" pitchFamily="2" charset="-79"/>
            </a:endParaRPr>
          </a:p>
          <a:p>
            <a:r>
              <a:rPr lang="fi-FI" sz="1100" dirty="0">
                <a:solidFill>
                  <a:srgbClr val="002060"/>
                </a:solidFill>
                <a:latin typeface="Rubik" pitchFamily="2" charset="-79"/>
                <a:cs typeface="Rubik" pitchFamily="2" charset="-79"/>
              </a:rPr>
              <a:t>Kaikkien ikäluokkien urheilijoilta U18 ikäluokasta alkaen, jotka ovat Judoliiton valmennuksen piirissä sekä heidän valmentajiltaan ja taustajoukoilta kerätään palautetta valmennustoiminnan kehittämiseksi. Kysely on lyhyt, mutta toivomme että vastaat ajatuksella. Palaute annetaan nimettömänä. </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423483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7C4A0B52-6693-1920-DFCF-C80585181CE9}"/>
            </a:ext>
          </a:extLst>
        </p:cNvPr>
        <p:cNvGrpSpPr/>
        <p:nvPr/>
      </p:nvGrpSpPr>
      <p:grpSpPr>
        <a:xfrm>
          <a:off x="0" y="0"/>
          <a:ext cx="0" cy="0"/>
          <a:chOff x="0" y="0"/>
          <a:chExt cx="0" cy="0"/>
        </a:xfrm>
      </p:grpSpPr>
      <p:pic>
        <p:nvPicPr>
          <p:cNvPr id="7" name="Kuva 6" descr="Kuva, joka sisältää kohteen yö, areena, valo&#10;&#10;Tekoälyllä luotu sisältö voi olla virheellistä.">
            <a:extLst>
              <a:ext uri="{FF2B5EF4-FFF2-40B4-BE49-F238E27FC236}">
                <a16:creationId xmlns:a16="http://schemas.microsoft.com/office/drawing/2014/main" id="{D7E16CE0-D0AA-4811-AFFA-C447756C8B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3816350"/>
          </a:xfrm>
          <a:prstGeom prst="rect">
            <a:avLst/>
          </a:prstGeom>
        </p:spPr>
      </p:pic>
      <p:pic>
        <p:nvPicPr>
          <p:cNvPr id="9" name="Kuva 8" descr="Kuva, joka sisältää kohteen henkilö, Tanssi, urheilu, musta&#10;&#10;Tekoälyllä luotu sisältö voi olla virheellistä.">
            <a:extLst>
              <a:ext uri="{FF2B5EF4-FFF2-40B4-BE49-F238E27FC236}">
                <a16:creationId xmlns:a16="http://schemas.microsoft.com/office/drawing/2014/main" id="{3A10107B-D95E-624C-ACB8-AFB561E08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041650"/>
            <a:ext cx="12192000" cy="3816350"/>
          </a:xfrm>
          <a:prstGeom prst="rect">
            <a:avLst/>
          </a:prstGeom>
        </p:spPr>
      </p:pic>
      <p:pic>
        <p:nvPicPr>
          <p:cNvPr id="4" name="Google Shape;65;p14">
            <a:extLst>
              <a:ext uri="{FF2B5EF4-FFF2-40B4-BE49-F238E27FC236}">
                <a16:creationId xmlns:a16="http://schemas.microsoft.com/office/drawing/2014/main" id="{AC5B837C-6108-5A21-41A2-FEC3FFC9FEED}"/>
              </a:ext>
            </a:extLst>
          </p:cNvPr>
          <p:cNvPicPr preferRelativeResize="0"/>
          <p:nvPr/>
        </p:nvPicPr>
        <p:blipFill>
          <a:blip r:embed="rId5">
            <a:alphaModFix/>
          </a:blip>
          <a:stretch>
            <a:fillRect/>
          </a:stretch>
        </p:blipFill>
        <p:spPr>
          <a:xfrm>
            <a:off x="10427394" y="6397071"/>
            <a:ext cx="1447019" cy="342704"/>
          </a:xfrm>
          <a:prstGeom prst="rect">
            <a:avLst/>
          </a:prstGeom>
          <a:noFill/>
          <a:ln>
            <a:noFill/>
          </a:ln>
        </p:spPr>
      </p:pic>
      <p:sp>
        <p:nvSpPr>
          <p:cNvPr id="10" name="Tekstiruutu 9">
            <a:extLst>
              <a:ext uri="{FF2B5EF4-FFF2-40B4-BE49-F238E27FC236}">
                <a16:creationId xmlns:a16="http://schemas.microsoft.com/office/drawing/2014/main" id="{A90A0153-B3DC-2218-B1BB-FFE7E80DA897}"/>
              </a:ext>
            </a:extLst>
          </p:cNvPr>
          <p:cNvSpPr txBox="1"/>
          <p:nvPr/>
        </p:nvSpPr>
        <p:spPr>
          <a:xfrm>
            <a:off x="242125" y="3279121"/>
            <a:ext cx="4988244" cy="2588850"/>
          </a:xfrm>
          <a:prstGeom prst="rect">
            <a:avLst/>
          </a:prstGeom>
          <a:noFill/>
        </p:spPr>
        <p:txBody>
          <a:bodyPr wrap="square">
            <a:spAutoFit/>
          </a:bodyPr>
          <a:lstStyle/>
          <a:p>
            <a:pPr>
              <a:lnSpc>
                <a:spcPct val="115000"/>
              </a:lnSpc>
            </a:pPr>
            <a:r>
              <a:rPr lang="fi-FI" sz="2400" b="1" dirty="0" err="1">
                <a:solidFill>
                  <a:schemeClr val="bg1"/>
                </a:solidFill>
                <a:latin typeface="Rubik Medium" panose="020B0604020202020204" charset="-79"/>
                <a:ea typeface="Rubik"/>
                <a:cs typeface="Rubik Medium" panose="020B0604020202020204" charset="-79"/>
                <a:sym typeface="Rubik"/>
              </a:rPr>
              <a:t>Bläk</a:t>
            </a:r>
            <a:r>
              <a:rPr lang="fi-FI" sz="2400" b="1" dirty="0">
                <a:solidFill>
                  <a:schemeClr val="bg1"/>
                </a:solidFill>
                <a:latin typeface="Rubik Medium" panose="020B0604020202020204" charset="-79"/>
                <a:ea typeface="Rubik"/>
                <a:cs typeface="Rubik Medium" panose="020B0604020202020204" charset="-79"/>
                <a:sym typeface="Rubik"/>
              </a:rPr>
              <a:t> Boksissa</a:t>
            </a:r>
          </a:p>
          <a:p>
            <a:pPr>
              <a:lnSpc>
                <a:spcPct val="115000"/>
              </a:lnSpc>
            </a:pPr>
            <a:endParaRPr lang="fi-FI" sz="1400" b="1" dirty="0">
              <a:solidFill>
                <a:schemeClr val="bg1"/>
              </a:solidFill>
              <a:latin typeface="Rubik Medium" panose="020B0604020202020204" charset="-79"/>
              <a:ea typeface="Rubik"/>
              <a:cs typeface="Rubik Medium" panose="020B0604020202020204" charset="-79"/>
              <a:sym typeface="Rubik"/>
            </a:endParaRPr>
          </a:p>
          <a:p>
            <a:pP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SM-Viikonloppu </a:t>
            </a:r>
          </a:p>
          <a:p>
            <a:pPr>
              <a:lnSpc>
                <a:spcPct val="115000"/>
              </a:lnSpc>
            </a:pPr>
            <a:r>
              <a:rPr lang="fi-FI" sz="2400" b="1" dirty="0">
                <a:solidFill>
                  <a:schemeClr val="bg1"/>
                </a:solidFill>
                <a:latin typeface="Rubik Medium" panose="020B0604020202020204" charset="-79"/>
                <a:ea typeface="Rubik"/>
                <a:cs typeface="Rubik Medium" panose="020B0604020202020204" charset="-79"/>
                <a:sym typeface="Rubik"/>
              </a:rPr>
              <a:t>27.2. – 1.3.2026 </a:t>
            </a:r>
          </a:p>
          <a:p>
            <a:pPr>
              <a:lnSpc>
                <a:spcPct val="115000"/>
              </a:lnSpc>
            </a:pPr>
            <a:endParaRPr lang="fi-FI" sz="1400" b="1" dirty="0">
              <a:solidFill>
                <a:schemeClr val="bg1"/>
              </a:solidFill>
              <a:latin typeface="Rubik Medium" panose="020B0604020202020204" charset="-79"/>
              <a:ea typeface="Rubik"/>
              <a:cs typeface="Rubik Medium" panose="020B0604020202020204" charset="-79"/>
              <a:sym typeface="Rubik"/>
            </a:endParaRPr>
          </a:p>
          <a:p>
            <a:pP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PM-Kilpailut </a:t>
            </a:r>
          </a:p>
          <a:p>
            <a:pPr>
              <a:lnSpc>
                <a:spcPct val="115000"/>
              </a:lnSpc>
            </a:pPr>
            <a:r>
              <a:rPr lang="fi-FI" sz="2400" b="1" dirty="0">
                <a:solidFill>
                  <a:schemeClr val="bg1"/>
                </a:solidFill>
                <a:latin typeface="Rubik Medium" panose="020B0604020202020204" charset="-79"/>
                <a:ea typeface="Rubik"/>
                <a:cs typeface="Rubik Medium" panose="020B0604020202020204" charset="-79"/>
                <a:sym typeface="Rubik"/>
              </a:rPr>
              <a:t>12. – 14.6.2026</a:t>
            </a:r>
          </a:p>
          <a:p>
            <a:pPr>
              <a:lnSpc>
                <a:spcPct val="115000"/>
              </a:lnSpc>
            </a:pPr>
            <a:endParaRPr lang="fi-FI" sz="1400" b="1" dirty="0">
              <a:solidFill>
                <a:schemeClr val="bg1"/>
              </a:solidFill>
              <a:latin typeface="Rubik Medium" panose="020B0604020202020204" charset="-79"/>
              <a:ea typeface="Rubik"/>
              <a:cs typeface="Rubik Medium" panose="020B0604020202020204" charset="-79"/>
              <a:sym typeface="Rubik"/>
            </a:endParaRPr>
          </a:p>
        </p:txBody>
      </p:sp>
      <p:cxnSp>
        <p:nvCxnSpPr>
          <p:cNvPr id="5" name="Suora yhdysviiva 4">
            <a:extLst>
              <a:ext uri="{FF2B5EF4-FFF2-40B4-BE49-F238E27FC236}">
                <a16:creationId xmlns:a16="http://schemas.microsoft.com/office/drawing/2014/main" id="{909F16DE-BA19-46C1-CBEB-7DDF28E4284A}"/>
              </a:ext>
            </a:extLst>
          </p:cNvPr>
          <p:cNvCxnSpPr>
            <a:cxnSpLocks/>
          </p:cNvCxnSpPr>
          <p:nvPr/>
        </p:nvCxnSpPr>
        <p:spPr>
          <a:xfrm>
            <a:off x="329184" y="3816350"/>
            <a:ext cx="2258568" cy="0"/>
          </a:xfrm>
          <a:prstGeom prst="line">
            <a:avLst/>
          </a:prstGeom>
          <a:ln w="3175">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8" name="Suora yhdysviiva 7">
            <a:extLst>
              <a:ext uri="{FF2B5EF4-FFF2-40B4-BE49-F238E27FC236}">
                <a16:creationId xmlns:a16="http://schemas.microsoft.com/office/drawing/2014/main" id="{BAD1F90F-60C2-2C66-2C51-E2F5CF5387C1}"/>
              </a:ext>
            </a:extLst>
          </p:cNvPr>
          <p:cNvCxnSpPr>
            <a:cxnSpLocks/>
          </p:cNvCxnSpPr>
          <p:nvPr/>
        </p:nvCxnSpPr>
        <p:spPr>
          <a:xfrm>
            <a:off x="329184" y="4700270"/>
            <a:ext cx="2258568" cy="0"/>
          </a:xfrm>
          <a:prstGeom prst="line">
            <a:avLst/>
          </a:prstGeom>
          <a:ln w="3175">
            <a:solidFill>
              <a:schemeClr val="bg1"/>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197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6545026-8B54-437D-F858-6CDC84E00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Suorakulmio 3">
            <a:extLst>
              <a:ext uri="{FF2B5EF4-FFF2-40B4-BE49-F238E27FC236}">
                <a16:creationId xmlns:a16="http://schemas.microsoft.com/office/drawing/2014/main" id="{C63A0143-5EA2-54B4-2C47-BE315C60417C}"/>
              </a:ext>
            </a:extLst>
          </p:cNvPr>
          <p:cNvSpPr/>
          <p:nvPr/>
        </p:nvSpPr>
        <p:spPr>
          <a:xfrm>
            <a:off x="0" y="5614416"/>
            <a:ext cx="12192000" cy="1243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052" name="Picture 4">
            <a:extLst>
              <a:ext uri="{FF2B5EF4-FFF2-40B4-BE49-F238E27FC236}">
                <a16:creationId xmlns:a16="http://schemas.microsoft.com/office/drawing/2014/main" id="{11A87931-FBA4-1CC8-29CC-AD67F978A0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5614416"/>
            <a:ext cx="2194560" cy="1243584"/>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EC92080C-7B65-187F-9196-49A3518ACCBE}"/>
              </a:ext>
            </a:extLst>
          </p:cNvPr>
          <p:cNvSpPr txBox="1"/>
          <p:nvPr/>
        </p:nvSpPr>
        <p:spPr>
          <a:xfrm>
            <a:off x="5355716" y="5774735"/>
            <a:ext cx="6458331" cy="922945"/>
          </a:xfrm>
          <a:prstGeom prst="rect">
            <a:avLst/>
          </a:prstGeom>
          <a:noFill/>
        </p:spPr>
        <p:txBody>
          <a:bodyPr wrap="square">
            <a:spAutoFit/>
          </a:bodyPr>
          <a:lstStyle/>
          <a:p>
            <a:pPr algn="r">
              <a:lnSpc>
                <a:spcPct val="115000"/>
              </a:lnSpc>
            </a:pPr>
            <a:r>
              <a:rPr lang="fi-FI" sz="1600" dirty="0">
                <a:solidFill>
                  <a:srgbClr val="002060"/>
                </a:solidFill>
                <a:latin typeface="Rubik Medium" panose="020B0604020202020204" charset="-79"/>
                <a:ea typeface="Rubik"/>
                <a:cs typeface="Rubik Medium" panose="020B0604020202020204" charset="-79"/>
                <a:sym typeface="Rubik"/>
              </a:rPr>
              <a:t>Judovalmennuksen seminaari </a:t>
            </a:r>
            <a:r>
              <a:rPr lang="fi-FI" sz="1600" b="1" dirty="0">
                <a:solidFill>
                  <a:srgbClr val="002060"/>
                </a:solidFill>
                <a:latin typeface="Rubik Medium" panose="020B0604020202020204" charset="-79"/>
                <a:ea typeface="Rubik"/>
                <a:cs typeface="Rubik Medium" panose="020B0604020202020204" charset="-79"/>
                <a:sym typeface="Rubik"/>
              </a:rPr>
              <a:t>3. – 4.1.2026</a:t>
            </a:r>
          </a:p>
          <a:p>
            <a:pPr algn="r">
              <a:lnSpc>
                <a:spcPct val="115000"/>
              </a:lnSpc>
            </a:pPr>
            <a:r>
              <a:rPr lang="fi-FI" sz="1600" dirty="0">
                <a:solidFill>
                  <a:srgbClr val="002060"/>
                </a:solidFill>
                <a:latin typeface="Rubik Medium" panose="020B0604020202020204" charset="-79"/>
                <a:ea typeface="Rubik"/>
                <a:cs typeface="Rubik Medium" panose="020B0604020202020204" charset="-79"/>
                <a:sym typeface="Rubik"/>
              </a:rPr>
              <a:t>Nordic Camp </a:t>
            </a:r>
            <a:r>
              <a:rPr lang="fi-FI" sz="1600" b="1" dirty="0">
                <a:solidFill>
                  <a:srgbClr val="002060"/>
                </a:solidFill>
                <a:latin typeface="Rubik Medium" panose="020B0604020202020204" charset="-79"/>
                <a:ea typeface="Rubik"/>
                <a:cs typeface="Rubik Medium" panose="020B0604020202020204" charset="-79"/>
                <a:sym typeface="Rubik"/>
              </a:rPr>
              <a:t>2. – 5.1.2026</a:t>
            </a:r>
          </a:p>
          <a:p>
            <a:pPr algn="r">
              <a:lnSpc>
                <a:spcPct val="115000"/>
              </a:lnSpc>
            </a:pPr>
            <a:r>
              <a:rPr lang="fi-FI" sz="1600" dirty="0">
                <a:solidFill>
                  <a:srgbClr val="002060"/>
                </a:solidFill>
                <a:latin typeface="Rubik Medium" panose="020B0604020202020204" charset="-79"/>
                <a:ea typeface="Rubik"/>
                <a:cs typeface="Rubik Medium" panose="020B0604020202020204" charset="-79"/>
                <a:sym typeface="Rubik"/>
              </a:rPr>
              <a:t>U15 Winter Camp </a:t>
            </a:r>
            <a:r>
              <a:rPr lang="fi-FI" sz="1600" b="1" dirty="0">
                <a:solidFill>
                  <a:srgbClr val="002060"/>
                </a:solidFill>
                <a:latin typeface="Rubik Medium" panose="020B0604020202020204" charset="-79"/>
                <a:ea typeface="Rubik"/>
                <a:cs typeface="Rubik Medium" panose="020B0604020202020204" charset="-79"/>
                <a:sym typeface="Rubik"/>
              </a:rPr>
              <a:t>2. – 4.1.2026</a:t>
            </a:r>
          </a:p>
        </p:txBody>
      </p:sp>
    </p:spTree>
    <p:extLst>
      <p:ext uri="{BB962C8B-B14F-4D97-AF65-F5344CB8AC3E}">
        <p14:creationId xmlns:p14="http://schemas.microsoft.com/office/powerpoint/2010/main" val="149985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694EF667-D5F8-A825-0D22-65573B099DAD}"/>
            </a:ext>
          </a:extLst>
        </p:cNvPr>
        <p:cNvGrpSpPr/>
        <p:nvPr/>
      </p:nvGrpSpPr>
      <p:grpSpPr>
        <a:xfrm>
          <a:off x="0" y="0"/>
          <a:ext cx="0" cy="0"/>
          <a:chOff x="0" y="0"/>
          <a:chExt cx="0" cy="0"/>
        </a:xfrm>
      </p:grpSpPr>
      <p:pic>
        <p:nvPicPr>
          <p:cNvPr id="62" name="Google Shape;62;p14">
            <a:extLst>
              <a:ext uri="{FF2B5EF4-FFF2-40B4-BE49-F238E27FC236}">
                <a16:creationId xmlns:a16="http://schemas.microsoft.com/office/drawing/2014/main" id="{206F2248-F0AF-4F0C-8711-104877A2CAB7}"/>
              </a:ext>
            </a:extLst>
          </p:cNvPr>
          <p:cNvPicPr preferRelativeResize="0"/>
          <p:nvPr/>
        </p:nvPicPr>
        <p:blipFill rotWithShape="1">
          <a:blip r:embed="rId3">
            <a:alphaModFix/>
          </a:blip>
          <a:srcRect t="4028" b="8961"/>
          <a:stretch/>
        </p:blipFill>
        <p:spPr>
          <a:xfrm>
            <a:off x="1" y="0"/>
            <a:ext cx="12192004" cy="6857997"/>
          </a:xfrm>
          <a:prstGeom prst="rect">
            <a:avLst/>
          </a:prstGeom>
          <a:noFill/>
          <a:ln>
            <a:noFill/>
          </a:ln>
        </p:spPr>
      </p:pic>
      <p:pic>
        <p:nvPicPr>
          <p:cNvPr id="65" name="Google Shape;65;p14">
            <a:extLst>
              <a:ext uri="{FF2B5EF4-FFF2-40B4-BE49-F238E27FC236}">
                <a16:creationId xmlns:a16="http://schemas.microsoft.com/office/drawing/2014/main" id="{244C7149-3879-2E1C-2401-907ADDA99E8C}"/>
              </a:ext>
            </a:extLst>
          </p:cNvPr>
          <p:cNvPicPr preferRelativeResize="0"/>
          <p:nvPr/>
        </p:nvPicPr>
        <p:blipFill>
          <a:blip r:embed="rId4">
            <a:alphaModFix/>
          </a:blip>
          <a:stretch>
            <a:fillRect/>
          </a:stretch>
        </p:blipFill>
        <p:spPr>
          <a:xfrm>
            <a:off x="8709734" y="5785567"/>
            <a:ext cx="2381268" cy="563967"/>
          </a:xfrm>
          <a:prstGeom prst="rect">
            <a:avLst/>
          </a:prstGeom>
          <a:noFill/>
          <a:ln>
            <a:noFill/>
          </a:ln>
        </p:spPr>
      </p:pic>
      <p:sp>
        <p:nvSpPr>
          <p:cNvPr id="2" name="Google Shape;55;p13">
            <a:extLst>
              <a:ext uri="{FF2B5EF4-FFF2-40B4-BE49-F238E27FC236}">
                <a16:creationId xmlns:a16="http://schemas.microsoft.com/office/drawing/2014/main" id="{7F9993D8-EB55-8B55-BE83-66503D0F574A}"/>
              </a:ext>
            </a:extLst>
          </p:cNvPr>
          <p:cNvSpPr txBox="1"/>
          <p:nvPr/>
        </p:nvSpPr>
        <p:spPr>
          <a:xfrm>
            <a:off x="441656" y="310845"/>
            <a:ext cx="7766481" cy="1037144"/>
          </a:xfrm>
          <a:prstGeom prst="rect">
            <a:avLst/>
          </a:prstGeom>
          <a:noFill/>
          <a:ln>
            <a:noFill/>
          </a:ln>
        </p:spPr>
        <p:txBody>
          <a:bodyPr spcFirstLastPara="1" wrap="square" lIns="121900" tIns="121900" rIns="121900" bIns="121900" anchor="t" anchorCtr="0">
            <a:noAutofit/>
          </a:bodyPr>
          <a:lstStyle/>
          <a:p>
            <a:pPr>
              <a:lnSpc>
                <a:spcPct val="115000"/>
              </a:lnSpc>
            </a:pPr>
            <a:r>
              <a:rPr lang="en" sz="2133" b="1" dirty="0">
                <a:solidFill>
                  <a:srgbClr val="FFFF00"/>
                </a:solidFill>
                <a:latin typeface="Rubik Medium" panose="020B0604020202020204" charset="-79"/>
                <a:ea typeface="Rubik"/>
                <a:cs typeface="Rubik Medium" panose="020B0604020202020204" charset="-79"/>
                <a:sym typeface="Rubik"/>
              </a:rPr>
              <a:t>16.9.2025</a:t>
            </a:r>
          </a:p>
        </p:txBody>
      </p:sp>
      <p:sp>
        <p:nvSpPr>
          <p:cNvPr id="3" name="Google Shape;55;p13">
            <a:extLst>
              <a:ext uri="{FF2B5EF4-FFF2-40B4-BE49-F238E27FC236}">
                <a16:creationId xmlns:a16="http://schemas.microsoft.com/office/drawing/2014/main" id="{EE422AFC-0044-F1FB-C0CA-95ED4DE45DA3}"/>
              </a:ext>
            </a:extLst>
          </p:cNvPr>
          <p:cNvSpPr txBox="1"/>
          <p:nvPr/>
        </p:nvSpPr>
        <p:spPr>
          <a:xfrm>
            <a:off x="1852034" y="2584980"/>
            <a:ext cx="8487931" cy="1114417"/>
          </a:xfrm>
          <a:prstGeom prst="rect">
            <a:avLst/>
          </a:prstGeom>
          <a:noFill/>
          <a:ln>
            <a:noFill/>
          </a:ln>
          <a:effectLst>
            <a:outerShdw blurRad="50800" dist="38100" algn="l" rotWithShape="0">
              <a:prstClr val="black">
                <a:alpha val="40000"/>
              </a:prstClr>
            </a:outerShdw>
          </a:effectLst>
        </p:spPr>
        <p:txBody>
          <a:bodyPr spcFirstLastPara="1" wrap="square" lIns="121900" tIns="121900" rIns="121900" bIns="121900" anchor="t" anchorCtr="0">
            <a:noAutofit/>
          </a:bodyPr>
          <a:lstStyle/>
          <a:p>
            <a:pPr defTabSz="1219170">
              <a:lnSpc>
                <a:spcPct val="115000"/>
              </a:lnSpc>
              <a:buClr>
                <a:srgbClr val="000000"/>
              </a:buClr>
              <a:defRPr/>
            </a:pPr>
            <a:r>
              <a:rPr lang="en" sz="3600" b="1" kern="0" dirty="0">
                <a:solidFill>
                  <a:srgbClr val="FFFFFF"/>
                </a:solidFill>
                <a:latin typeface="Rubik Medium"/>
                <a:ea typeface="Rubik"/>
                <a:cs typeface="Rubik Medium"/>
                <a:sym typeface="Rubik"/>
              </a:rPr>
              <a:t>U15: Samuli Markkanen</a:t>
            </a:r>
            <a:endParaRPr sz="3600" b="1" kern="0" dirty="0">
              <a:solidFill>
                <a:srgbClr val="FFFFFF"/>
              </a:solidFill>
              <a:latin typeface="Rubik Medium" panose="020B0604020202020204" charset="-79"/>
              <a:ea typeface="Rubik"/>
              <a:cs typeface="Rubik Medium" panose="020B0604020202020204" charset="-79"/>
              <a:sym typeface="Rubik"/>
            </a:endParaRPr>
          </a:p>
        </p:txBody>
      </p:sp>
    </p:spTree>
    <p:extLst>
      <p:ext uri="{BB962C8B-B14F-4D97-AF65-F5344CB8AC3E}">
        <p14:creationId xmlns:p14="http://schemas.microsoft.com/office/powerpoint/2010/main" val="107642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1F06F122-021D-DF41-C9CA-E242DB497CB4}"/>
            </a:ext>
          </a:extLst>
        </p:cNvPr>
        <p:cNvGrpSpPr/>
        <p:nvPr/>
      </p:nvGrpSpPr>
      <p:grpSpPr>
        <a:xfrm>
          <a:off x="0" y="0"/>
          <a:ext cx="0" cy="0"/>
          <a:chOff x="0" y="0"/>
          <a:chExt cx="0" cy="0"/>
        </a:xfrm>
      </p:grpSpPr>
      <p:pic>
        <p:nvPicPr>
          <p:cNvPr id="139" name="Google Shape;139;p23">
            <a:extLst>
              <a:ext uri="{FF2B5EF4-FFF2-40B4-BE49-F238E27FC236}">
                <a16:creationId xmlns:a16="http://schemas.microsoft.com/office/drawing/2014/main" id="{B4B18381-BC82-F3D9-95A9-43252191DC8A}"/>
              </a:ext>
            </a:extLst>
          </p:cNvPr>
          <p:cNvPicPr preferRelativeResize="0"/>
          <p:nvPr/>
        </p:nvPicPr>
        <p:blipFill>
          <a:blip r:embed="rId3">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DAC6D084-BFA2-6C61-AF06-550ADD2F1FB3}"/>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U15: Menneet tapahtumat</a:t>
            </a:r>
          </a:p>
        </p:txBody>
      </p:sp>
      <p:sp>
        <p:nvSpPr>
          <p:cNvPr id="2" name="Tekstiruutu 1">
            <a:extLst>
              <a:ext uri="{FF2B5EF4-FFF2-40B4-BE49-F238E27FC236}">
                <a16:creationId xmlns:a16="http://schemas.microsoft.com/office/drawing/2014/main" id="{41FBA8D7-525A-BBBD-EE9C-86909DA509A9}"/>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4" name="Tekstiruutu 3">
            <a:extLst>
              <a:ext uri="{FF2B5EF4-FFF2-40B4-BE49-F238E27FC236}">
                <a16:creationId xmlns:a16="http://schemas.microsoft.com/office/drawing/2014/main" id="{FBA072FA-4DA5-F525-EF86-99C5950FB499}"/>
              </a:ext>
            </a:extLst>
          </p:cNvPr>
          <p:cNvSpPr txBox="1"/>
          <p:nvPr/>
        </p:nvSpPr>
        <p:spPr>
          <a:xfrm>
            <a:off x="4391626" y="3204167"/>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10% kasvu</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vuosittain</a:t>
            </a:r>
          </a:p>
        </p:txBody>
      </p:sp>
      <p:sp>
        <p:nvSpPr>
          <p:cNvPr id="5" name="Tekstiruutu 4">
            <a:extLst>
              <a:ext uri="{FF2B5EF4-FFF2-40B4-BE49-F238E27FC236}">
                <a16:creationId xmlns:a16="http://schemas.microsoft.com/office/drawing/2014/main" id="{323A9197-BCBC-473A-9C5E-0F05CD68111F}"/>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FF80B642-4D7D-3F58-AE6E-C9F7D884DA30}"/>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20888696-947D-2437-36DA-09DF76511216}"/>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A1BC4BBF-0E62-336C-CA8B-248CCE59BA9F}"/>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pic>
        <p:nvPicPr>
          <p:cNvPr id="1026" name="Picture 2">
            <a:extLst>
              <a:ext uri="{FF2B5EF4-FFF2-40B4-BE49-F238E27FC236}">
                <a16:creationId xmlns:a16="http://schemas.microsoft.com/office/drawing/2014/main" id="{4A0071A5-056D-F7E8-7986-DF6AD9975F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14875"/>
            <a:ext cx="2038350" cy="2143125"/>
          </a:xfrm>
          <a:prstGeom prst="rect">
            <a:avLst/>
          </a:prstGeom>
          <a:noFill/>
          <a:extLst>
            <a:ext uri="{909E8E84-426E-40DD-AFC4-6F175D3DCCD1}">
              <a14:hiddenFill xmlns:a14="http://schemas.microsoft.com/office/drawing/2010/main">
                <a:solidFill>
                  <a:srgbClr val="FFFFFF"/>
                </a:solidFill>
              </a14:hiddenFill>
            </a:ext>
          </a:extLst>
        </p:spPr>
      </p:pic>
      <p:sp>
        <p:nvSpPr>
          <p:cNvPr id="9" name="Tekstiruutu 8">
            <a:extLst>
              <a:ext uri="{FF2B5EF4-FFF2-40B4-BE49-F238E27FC236}">
                <a16:creationId xmlns:a16="http://schemas.microsoft.com/office/drawing/2014/main" id="{E44B2D9D-2268-69FE-8CC5-0C9D6FC3FA44}"/>
              </a:ext>
            </a:extLst>
          </p:cNvPr>
          <p:cNvSpPr txBox="1"/>
          <p:nvPr/>
        </p:nvSpPr>
        <p:spPr>
          <a:xfrm>
            <a:off x="2267712" y="1325880"/>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Past</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12061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a:extLst>
            <a:ext uri="{FF2B5EF4-FFF2-40B4-BE49-F238E27FC236}">
              <a16:creationId xmlns:a16="http://schemas.microsoft.com/office/drawing/2014/main" id="{7C24C985-B8D5-1CCE-4417-29361C91DEEC}"/>
            </a:ext>
          </a:extLst>
        </p:cNvPr>
        <p:cNvGrpSpPr/>
        <p:nvPr/>
      </p:nvGrpSpPr>
      <p:grpSpPr>
        <a:xfrm>
          <a:off x="0" y="0"/>
          <a:ext cx="0" cy="0"/>
          <a:chOff x="0" y="0"/>
          <a:chExt cx="0" cy="0"/>
        </a:xfrm>
      </p:grpSpPr>
      <p:pic>
        <p:nvPicPr>
          <p:cNvPr id="135" name="Google Shape;135;p23">
            <a:extLst>
              <a:ext uri="{FF2B5EF4-FFF2-40B4-BE49-F238E27FC236}">
                <a16:creationId xmlns:a16="http://schemas.microsoft.com/office/drawing/2014/main" id="{22615CFF-A334-795C-A92D-9E1496DA9330}"/>
              </a:ext>
            </a:extLst>
          </p:cNvPr>
          <p:cNvPicPr preferRelativeResize="0"/>
          <p:nvPr/>
        </p:nvPicPr>
        <p:blipFill>
          <a:blip r:embed="rId3">
            <a:alphaModFix/>
          </a:blip>
          <a:stretch>
            <a:fillRect/>
          </a:stretch>
        </p:blipFill>
        <p:spPr>
          <a:xfrm>
            <a:off x="9420867" y="0"/>
            <a:ext cx="2771133" cy="3019632"/>
          </a:xfrm>
          <a:prstGeom prst="rect">
            <a:avLst/>
          </a:prstGeom>
          <a:noFill/>
          <a:ln>
            <a:noFill/>
          </a:ln>
        </p:spPr>
      </p:pic>
      <p:pic>
        <p:nvPicPr>
          <p:cNvPr id="139" name="Google Shape;139;p23">
            <a:extLst>
              <a:ext uri="{FF2B5EF4-FFF2-40B4-BE49-F238E27FC236}">
                <a16:creationId xmlns:a16="http://schemas.microsoft.com/office/drawing/2014/main" id="{AE87D2C5-841A-D1B2-BC54-B1EF8A73DFC4}"/>
              </a:ext>
            </a:extLst>
          </p:cNvPr>
          <p:cNvPicPr preferRelativeResize="0"/>
          <p:nvPr/>
        </p:nvPicPr>
        <p:blipFill>
          <a:blip r:embed="rId4">
            <a:alphaModFix/>
          </a:blip>
          <a:stretch>
            <a:fillRect/>
          </a:stretch>
        </p:blipFill>
        <p:spPr>
          <a:xfrm>
            <a:off x="10485078" y="6142968"/>
            <a:ext cx="1236292" cy="292000"/>
          </a:xfrm>
          <a:prstGeom prst="rect">
            <a:avLst/>
          </a:prstGeom>
          <a:noFill/>
          <a:ln>
            <a:noFill/>
          </a:ln>
        </p:spPr>
      </p:pic>
      <p:sp>
        <p:nvSpPr>
          <p:cNvPr id="3" name="Tekstiruutu 2">
            <a:extLst>
              <a:ext uri="{FF2B5EF4-FFF2-40B4-BE49-F238E27FC236}">
                <a16:creationId xmlns:a16="http://schemas.microsoft.com/office/drawing/2014/main" id="{614257F3-F71B-95F8-B443-6741A8E2A856}"/>
              </a:ext>
            </a:extLst>
          </p:cNvPr>
          <p:cNvSpPr txBox="1"/>
          <p:nvPr/>
        </p:nvSpPr>
        <p:spPr>
          <a:xfrm>
            <a:off x="265045" y="89905"/>
            <a:ext cx="11051655" cy="797270"/>
          </a:xfrm>
          <a:prstGeom prst="rect">
            <a:avLst/>
          </a:prstGeom>
          <a:noFill/>
        </p:spPr>
        <p:txBody>
          <a:bodyPr wrap="square">
            <a:spAutoFit/>
          </a:bodyPr>
          <a:lstStyle/>
          <a:p>
            <a:pPr>
              <a:lnSpc>
                <a:spcPct val="115000"/>
              </a:lnSpc>
            </a:pPr>
            <a:r>
              <a:rPr lang="fi-FI" sz="4267" b="1" dirty="0">
                <a:solidFill>
                  <a:srgbClr val="002060"/>
                </a:solidFill>
                <a:latin typeface="Rubik Medium" panose="020B0604020202020204" charset="-79"/>
                <a:ea typeface="Rubik"/>
                <a:cs typeface="Rubik Medium" panose="020B0604020202020204" charset="-79"/>
                <a:sym typeface="Rubik"/>
              </a:rPr>
              <a:t>U15: Tulevia tapahtumia</a:t>
            </a:r>
          </a:p>
        </p:txBody>
      </p:sp>
      <p:sp>
        <p:nvSpPr>
          <p:cNvPr id="2" name="Tekstiruutu 1">
            <a:extLst>
              <a:ext uri="{FF2B5EF4-FFF2-40B4-BE49-F238E27FC236}">
                <a16:creationId xmlns:a16="http://schemas.microsoft.com/office/drawing/2014/main" id="{8F2A5468-71D4-3D69-1F39-58A03EDACCED}"/>
              </a:ext>
            </a:extLst>
          </p:cNvPr>
          <p:cNvSpPr txBox="1"/>
          <p:nvPr/>
        </p:nvSpPr>
        <p:spPr>
          <a:xfrm>
            <a:off x="950830" y="3204166"/>
            <a:ext cx="2501063"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Los Angeles 2028</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Mitali</a:t>
            </a:r>
          </a:p>
        </p:txBody>
      </p:sp>
      <p:sp>
        <p:nvSpPr>
          <p:cNvPr id="5" name="Tekstiruutu 4">
            <a:extLst>
              <a:ext uri="{FF2B5EF4-FFF2-40B4-BE49-F238E27FC236}">
                <a16:creationId xmlns:a16="http://schemas.microsoft.com/office/drawing/2014/main" id="{B96BE67B-7C1F-7FF4-C093-76851CC0A2FB}"/>
              </a:ext>
            </a:extLst>
          </p:cNvPr>
          <p:cNvSpPr txBox="1"/>
          <p:nvPr/>
        </p:nvSpPr>
        <p:spPr>
          <a:xfrm>
            <a:off x="7599284" y="3204166"/>
            <a:ext cx="2134392" cy="776687"/>
          </a:xfrm>
          <a:prstGeom prst="rect">
            <a:avLst/>
          </a:prstGeom>
          <a:noFill/>
        </p:spPr>
        <p:txBody>
          <a:bodyPr wrap="square">
            <a:spAutoFit/>
          </a:bodyPr>
          <a:lstStyle/>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Koulujudo</a:t>
            </a:r>
          </a:p>
          <a:p>
            <a:pPr algn="ctr">
              <a:lnSpc>
                <a:spcPct val="115000"/>
              </a:lnSpc>
            </a:pPr>
            <a:r>
              <a:rPr lang="fi-FI" sz="2000" b="1" dirty="0">
                <a:solidFill>
                  <a:schemeClr val="bg1"/>
                </a:solidFill>
                <a:latin typeface="Rubik Medium" panose="020B0604020202020204" charset="-79"/>
                <a:ea typeface="Rubik"/>
                <a:cs typeface="Rubik Medium" panose="020B0604020202020204" charset="-79"/>
                <a:sym typeface="Rubik"/>
              </a:rPr>
              <a:t>Aluetoiminta</a:t>
            </a:r>
          </a:p>
        </p:txBody>
      </p:sp>
      <p:sp>
        <p:nvSpPr>
          <p:cNvPr id="6" name="Tekstiruutu 5">
            <a:extLst>
              <a:ext uri="{FF2B5EF4-FFF2-40B4-BE49-F238E27FC236}">
                <a16:creationId xmlns:a16="http://schemas.microsoft.com/office/drawing/2014/main" id="{111EE944-6EC0-4BE8-58E7-A2EEAA8E1C06}"/>
              </a:ext>
            </a:extLst>
          </p:cNvPr>
          <p:cNvSpPr txBox="1"/>
          <p:nvPr/>
        </p:nvSpPr>
        <p:spPr>
          <a:xfrm>
            <a:off x="950829"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Urheilullinen menestys</a:t>
            </a:r>
          </a:p>
        </p:txBody>
      </p:sp>
      <p:sp>
        <p:nvSpPr>
          <p:cNvPr id="7" name="Tekstiruutu 6">
            <a:extLst>
              <a:ext uri="{FF2B5EF4-FFF2-40B4-BE49-F238E27FC236}">
                <a16:creationId xmlns:a16="http://schemas.microsoft.com/office/drawing/2014/main" id="{A99D66E8-E813-C9B5-5FFC-6A0AD40B8417}"/>
              </a:ext>
            </a:extLst>
          </p:cNvPr>
          <p:cNvSpPr txBox="1"/>
          <p:nvPr/>
        </p:nvSpPr>
        <p:spPr>
          <a:xfrm>
            <a:off x="4158488" y="2880551"/>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Kasvava jäsenmäärä</a:t>
            </a:r>
          </a:p>
        </p:txBody>
      </p:sp>
      <p:sp>
        <p:nvSpPr>
          <p:cNvPr id="8" name="Tekstiruutu 7">
            <a:extLst>
              <a:ext uri="{FF2B5EF4-FFF2-40B4-BE49-F238E27FC236}">
                <a16:creationId xmlns:a16="http://schemas.microsoft.com/office/drawing/2014/main" id="{6AD474EC-37E3-1E21-BF7B-9786743A1DBA}"/>
              </a:ext>
            </a:extLst>
          </p:cNvPr>
          <p:cNvSpPr txBox="1"/>
          <p:nvPr/>
        </p:nvSpPr>
        <p:spPr>
          <a:xfrm>
            <a:off x="7415948" y="2880550"/>
            <a:ext cx="2501063" cy="323615"/>
          </a:xfrm>
          <a:prstGeom prst="rect">
            <a:avLst/>
          </a:prstGeom>
          <a:noFill/>
        </p:spPr>
        <p:txBody>
          <a:bodyPr wrap="square">
            <a:spAutoFit/>
          </a:bodyPr>
          <a:lstStyle/>
          <a:p>
            <a:pPr algn="ctr">
              <a:lnSpc>
                <a:spcPct val="115000"/>
              </a:lnSpc>
            </a:pPr>
            <a:r>
              <a:rPr lang="fi-FI" sz="1400" b="1" dirty="0">
                <a:solidFill>
                  <a:schemeClr val="bg1"/>
                </a:solidFill>
                <a:latin typeface="Rubik Medium" panose="020B0604020202020204" charset="-79"/>
                <a:ea typeface="Rubik"/>
                <a:cs typeface="Rubik Medium" panose="020B0604020202020204" charset="-79"/>
                <a:sym typeface="Rubik"/>
              </a:rPr>
              <a:t>Kehittyvät seurat</a:t>
            </a:r>
          </a:p>
        </p:txBody>
      </p:sp>
      <p:sp>
        <p:nvSpPr>
          <p:cNvPr id="9" name="Tekstiruutu 8">
            <a:extLst>
              <a:ext uri="{FF2B5EF4-FFF2-40B4-BE49-F238E27FC236}">
                <a16:creationId xmlns:a16="http://schemas.microsoft.com/office/drawing/2014/main" id="{0921EA07-3920-55F5-1CD5-2B5B2DD1A402}"/>
              </a:ext>
            </a:extLst>
          </p:cNvPr>
          <p:cNvSpPr txBox="1"/>
          <p:nvPr/>
        </p:nvSpPr>
        <p:spPr>
          <a:xfrm>
            <a:off x="1203792" y="1509816"/>
            <a:ext cx="7214616" cy="646331"/>
          </a:xfrm>
          <a:prstGeom prst="rect">
            <a:avLst/>
          </a:prstGeom>
          <a:noFill/>
        </p:spPr>
        <p:txBody>
          <a:bodyPr wrap="square" rtlCol="0">
            <a:spAutoFit/>
          </a:bodyPr>
          <a:lstStyle/>
          <a:p>
            <a:r>
              <a:rPr lang="fi-FI" dirty="0" err="1">
                <a:solidFill>
                  <a:srgbClr val="0070C0"/>
                </a:solidFill>
                <a:latin typeface="Rubik" pitchFamily="2" charset="-79"/>
                <a:cs typeface="Rubik" pitchFamily="2" charset="-79"/>
              </a:rPr>
              <a:t>Future</a:t>
            </a:r>
            <a:r>
              <a:rPr lang="fi-FI" dirty="0">
                <a:solidFill>
                  <a:srgbClr val="0070C0"/>
                </a:solidFill>
                <a:latin typeface="Rubik" pitchFamily="2" charset="-79"/>
                <a:cs typeface="Rubik" pitchFamily="2" charset="-79"/>
              </a:rPr>
              <a:t> </a:t>
            </a:r>
            <a:r>
              <a:rPr lang="fi-FI" dirty="0" err="1">
                <a:solidFill>
                  <a:srgbClr val="0070C0"/>
                </a:solidFill>
                <a:latin typeface="Rubik" pitchFamily="2" charset="-79"/>
                <a:cs typeface="Rubik" pitchFamily="2" charset="-79"/>
              </a:rPr>
              <a:t>events</a:t>
            </a:r>
            <a:r>
              <a:rPr lang="fi-FI" dirty="0">
                <a:solidFill>
                  <a:srgbClr val="0070C0"/>
                </a:solidFill>
                <a:latin typeface="Rubik" pitchFamily="2" charset="-79"/>
                <a:cs typeface="Rubik" pitchFamily="2" charset="-79"/>
              </a:rPr>
              <a:t> etc.</a:t>
            </a:r>
          </a:p>
          <a:p>
            <a:endParaRPr lang="fi-FI" dirty="0">
              <a:solidFill>
                <a:srgbClr val="0070C0"/>
              </a:solidFill>
              <a:latin typeface="Rubik" pitchFamily="2" charset="-79"/>
              <a:cs typeface="Rubik" pitchFamily="2" charset="-79"/>
            </a:endParaRPr>
          </a:p>
        </p:txBody>
      </p:sp>
    </p:spTree>
    <p:extLst>
      <p:ext uri="{BB962C8B-B14F-4D97-AF65-F5344CB8AC3E}">
        <p14:creationId xmlns:p14="http://schemas.microsoft.com/office/powerpoint/2010/main" val="397582090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5740</TotalTime>
  <Words>1975</Words>
  <Application>Microsoft Office PowerPoint</Application>
  <PresentationFormat>Laajakuva</PresentationFormat>
  <Paragraphs>478</Paragraphs>
  <Slides>29</Slides>
  <Notes>29</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29</vt:i4>
      </vt:variant>
    </vt:vector>
  </HeadingPairs>
  <TitlesOfParts>
    <vt:vector size="39" baseType="lpstr">
      <vt:lpstr>Aptos</vt:lpstr>
      <vt:lpstr>Aptos Display</vt:lpstr>
      <vt:lpstr>Aptos Narrow</vt:lpstr>
      <vt:lpstr>Arial</vt:lpstr>
      <vt:lpstr>Calibri,Sans-Serif</vt:lpstr>
      <vt:lpstr>Rubik</vt:lpstr>
      <vt:lpstr>Rubik Medium</vt:lpstr>
      <vt:lpstr>Times New Roman</vt:lpstr>
      <vt:lpstr>Trebuchet MS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Otto Favén</dc:creator>
  <cp:lastModifiedBy>Otto Favén</cp:lastModifiedBy>
  <cp:revision>1</cp:revision>
  <dcterms:created xsi:type="dcterms:W3CDTF">2025-09-03T16:48:02Z</dcterms:created>
  <dcterms:modified xsi:type="dcterms:W3CDTF">2025-09-15T05:56:14Z</dcterms:modified>
</cp:coreProperties>
</file>